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8"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FFFF"/>
    <a:srgbClr val="00022E"/>
    <a:srgbClr val="094CFC"/>
    <a:srgbClr val="320924"/>
    <a:srgbClr val="E6E6E6"/>
    <a:srgbClr val="642A50"/>
    <a:srgbClr val="612A4F"/>
    <a:srgbClr val="53123C"/>
    <a:srgbClr val="266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62" d="100"/>
          <a:sy n="62" d="100"/>
        </p:scale>
        <p:origin x="2722" y="58"/>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2024/12/24</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23B4-D408-4470-9C83-439A58815CAC}"/>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BFB5D6-DCAC-4A58-A0B1-5A7625876772}"/>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4FB0DB-E9B6-4A72-8613-11592A6C35D2}"/>
              </a:ext>
            </a:extLst>
          </p:cNvPr>
          <p:cNvSpPr>
            <a:spLocks noGrp="1"/>
          </p:cNvSpPr>
          <p:nvPr>
            <p:ph type="dt" sz="half" idx="10"/>
          </p:nvPr>
        </p:nvSpPr>
        <p:spPr/>
        <p:txBody>
          <a:bodyPr/>
          <a:lstStyle/>
          <a:p>
            <a:pPr>
              <a:defRPr/>
            </a:pPr>
            <a:fld id="{C07978E3-3F75-4A0D-94BD-8754002B412E}"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6DF625B1-0F4E-4033-8D50-E2F50EC336F2}"/>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4F24CD2-AB6D-4FC6-AE05-C68714F1AAB2}"/>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00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5E05C-8677-46CF-AF93-19675E521B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9A9678-F3B1-4536-84A0-B48FD506D5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5B62B8-C82B-4554-8899-FE264050D160}"/>
              </a:ext>
            </a:extLst>
          </p:cNvPr>
          <p:cNvSpPr>
            <a:spLocks noGrp="1"/>
          </p:cNvSpPr>
          <p:nvPr>
            <p:ph type="dt" sz="half" idx="10"/>
          </p:nvPr>
        </p:nvSpPr>
        <p:spPr/>
        <p:txBody>
          <a:bodyPr/>
          <a:lstStyle/>
          <a:p>
            <a:pPr>
              <a:defRPr/>
            </a:pPr>
            <a:fld id="{F4988144-94EE-4D30-9361-6000D8699E60}"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BF900F5-07D0-4D1B-9884-2C9394FFA1E0}"/>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19B26B-549C-462A-92A2-87C029393FCE}"/>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0127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57831-862B-4BD3-9621-68C1BA3F335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80D05-A7F9-4F40-9A47-13C6BBFC168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18348-C37E-4BFE-8115-4D47DDEE3982}"/>
              </a:ext>
            </a:extLst>
          </p:cNvPr>
          <p:cNvSpPr>
            <a:spLocks noGrp="1"/>
          </p:cNvSpPr>
          <p:nvPr>
            <p:ph type="dt" sz="half" idx="10"/>
          </p:nvPr>
        </p:nvSpPr>
        <p:spPr/>
        <p:txBody>
          <a:bodyPr/>
          <a:lstStyle/>
          <a:p>
            <a:pPr>
              <a:defRPr/>
            </a:pPr>
            <a:fld id="{B9AA9BE7-304D-4DF5-9736-3527E2E07CC4}"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A22A07A-593D-41C6-87D7-080A6F9C9AD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6D4A2EB-6075-4039-B400-BA276E8A2A8A}"/>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20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20746-1F3F-490C-A361-14D68ACAB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5338BA-CF5F-4543-B605-2B82C73941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8594FC-DDB9-45DD-B7A2-7205875C44D9}"/>
              </a:ext>
            </a:extLst>
          </p:cNvPr>
          <p:cNvSpPr>
            <a:spLocks noGrp="1"/>
          </p:cNvSpPr>
          <p:nvPr>
            <p:ph type="dt" sz="half" idx="10"/>
          </p:nvPr>
        </p:nvSpPr>
        <p:spPr/>
        <p:txBody>
          <a:bodyPr/>
          <a:lstStyle/>
          <a:p>
            <a:pPr>
              <a:defRPr/>
            </a:pPr>
            <a:fld id="{A18075BB-3CD5-4CA7-A691-D3E6921D0F2F}"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5FD257-A2B2-4A33-88DF-F4867822C61D}"/>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DAB84AB-07E6-405B-9E0D-EDBFA014BAC6}"/>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415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9CD8D-24A7-476F-AA99-CC3876150451}"/>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15BEA5-A107-4E5B-9F67-A99047EDA619}"/>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12BA35-1B66-451F-BC8B-744D26DD0C20}"/>
              </a:ext>
            </a:extLst>
          </p:cNvPr>
          <p:cNvSpPr>
            <a:spLocks noGrp="1"/>
          </p:cNvSpPr>
          <p:nvPr>
            <p:ph type="dt" sz="half" idx="10"/>
          </p:nvPr>
        </p:nvSpPr>
        <p:spPr/>
        <p:txBody>
          <a:bodyPr/>
          <a:lstStyle/>
          <a:p>
            <a:pPr>
              <a:defRPr/>
            </a:pPr>
            <a:fld id="{087999A7-B118-4595-8F5D-3EA4785052C5}"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3E9975B-F3E9-4948-9477-060E259DB8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75351A9-6F76-44BC-A935-2020F9D013E3}"/>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995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89058-F3EB-4B4E-964E-1897BEDB9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3CBF8A-CA8A-45A1-BFB0-F6ED7ED5757C}"/>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1EDED3-2DBE-430F-AAE6-C4EBE4718146}"/>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833D2D-02F2-4799-88AD-CD4CB953F631}"/>
              </a:ext>
            </a:extLst>
          </p:cNvPr>
          <p:cNvSpPr>
            <a:spLocks noGrp="1"/>
          </p:cNvSpPr>
          <p:nvPr>
            <p:ph type="dt" sz="half" idx="10"/>
          </p:nvPr>
        </p:nvSpPr>
        <p:spPr/>
        <p:txBody>
          <a:bodyPr/>
          <a:lstStyle/>
          <a:p>
            <a:pPr>
              <a:defRPr/>
            </a:pPr>
            <a:fld id="{2A8EE726-064D-4A7A-87F8-C255F47775DA}"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8D8782C-F7B2-4361-B0BA-A33D633DD70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691D0C90-7A40-496F-95FD-D492759FC1C8}"/>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6643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48DA4-89A2-49C5-8F91-CB3FA9E6CB16}"/>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11A55-29C0-49BB-AF37-12AC232A1C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1D0A2F-D3D3-4B15-B316-22E88DB55175}"/>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140B0D-1370-4E0F-99A7-AA8A7FF81144}"/>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979F50-D259-4F86-AD36-8ACEB2EBE560}"/>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A066C-B2A9-4E2F-8572-C66D3617B805}"/>
              </a:ext>
            </a:extLst>
          </p:cNvPr>
          <p:cNvSpPr>
            <a:spLocks noGrp="1"/>
          </p:cNvSpPr>
          <p:nvPr>
            <p:ph type="dt" sz="half" idx="10"/>
          </p:nvPr>
        </p:nvSpPr>
        <p:spPr/>
        <p:txBody>
          <a:bodyPr/>
          <a:lstStyle/>
          <a:p>
            <a:pPr>
              <a:defRPr/>
            </a:pPr>
            <a:fld id="{A5861FEA-1BE4-4962-8DDE-A5D55E7527A9}" type="datetime1">
              <a:rPr lang="ja-JP" altLang="en-US" smtClean="0"/>
              <a:pPr>
                <a:defRPr/>
              </a:pPr>
              <a:t>2024/12/24</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A74C2A3-707F-4F09-BC3F-BC2C03D63360}"/>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AF6DF6AA-4A95-41A0-A3C3-492E98476AF7}"/>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5763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A662B-EEB9-444B-A5C6-C7AAB4DD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9D4240-2386-49DF-A1EB-EF56F297AE4C}"/>
              </a:ext>
            </a:extLst>
          </p:cNvPr>
          <p:cNvSpPr>
            <a:spLocks noGrp="1"/>
          </p:cNvSpPr>
          <p:nvPr>
            <p:ph type="dt" sz="half" idx="10"/>
          </p:nvPr>
        </p:nvSpPr>
        <p:spPr/>
        <p:txBody>
          <a:bodyPr/>
          <a:lstStyle/>
          <a:p>
            <a:pPr>
              <a:defRPr/>
            </a:pPr>
            <a:fld id="{3BC3B54A-4984-489F-9AD9-FFA51C931E4D}" type="datetime1">
              <a:rPr lang="ja-JP" altLang="en-US" smtClean="0"/>
              <a:pPr>
                <a:defRPr/>
              </a:pPr>
              <a:t>2024/12/24</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FF5AF2DE-9262-47A8-824F-4427063B7BE8}"/>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1D0FA338-057E-4FBC-BF9E-540E7A900DE5}"/>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1369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4479-8AC7-4940-9E93-1E99BE69E0FE}"/>
              </a:ext>
            </a:extLst>
          </p:cNvPr>
          <p:cNvSpPr>
            <a:spLocks noGrp="1"/>
          </p:cNvSpPr>
          <p:nvPr>
            <p:ph type="dt" sz="half" idx="10"/>
          </p:nvPr>
        </p:nvSpPr>
        <p:spPr/>
        <p:txBody>
          <a:bodyPr/>
          <a:lstStyle/>
          <a:p>
            <a:pPr>
              <a:defRPr/>
            </a:pPr>
            <a:fld id="{6AF2FB7D-6622-44BB-8443-AAE9ABD04C2A}" type="datetime1">
              <a:rPr lang="ja-JP" altLang="en-US" smtClean="0"/>
              <a:pPr>
                <a:defRPr/>
              </a:pPr>
              <a:t>2024/12/24</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7F0DE028-D291-4C3E-85BC-DBD6A5D7E291}"/>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79257195-5281-49AD-B04F-4FD67A168ACF}"/>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84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0160-07B2-4D80-8D53-4000F5AA7AE6}"/>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E5A521-16DC-426F-9197-C692F6D99B9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3FF268-F356-4756-9C8B-8E04141C27C4}"/>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B33DA-BEBB-4206-9E53-3DC44D5A87D3}"/>
              </a:ext>
            </a:extLst>
          </p:cNvPr>
          <p:cNvSpPr>
            <a:spLocks noGrp="1"/>
          </p:cNvSpPr>
          <p:nvPr>
            <p:ph type="dt" sz="half" idx="10"/>
          </p:nvPr>
        </p:nvSpPr>
        <p:spPr/>
        <p:txBody>
          <a:bodyPr/>
          <a:lstStyle/>
          <a:p>
            <a:pPr>
              <a:defRPr/>
            </a:pPr>
            <a:fld id="{20FF1BBD-CBC7-4959-8351-5A736CE0938B}"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2D0DC2D-3F6D-4701-BF10-E1C1DD22469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A09D5F6B-954C-4A3D-9A6D-F7EFA378E35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421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7C3-900C-49F0-B311-3C4A869F34A2}"/>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B71194-7CAD-4901-8FB2-FF389504E4A4}"/>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738BE92-DB11-4DB4-9B36-C4E4A7840E5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D00648-CF13-47B8-8E2E-7AD11327E340}"/>
              </a:ext>
            </a:extLst>
          </p:cNvPr>
          <p:cNvSpPr>
            <a:spLocks noGrp="1"/>
          </p:cNvSpPr>
          <p:nvPr>
            <p:ph type="dt" sz="half" idx="10"/>
          </p:nvPr>
        </p:nvSpPr>
        <p:spPr/>
        <p:txBody>
          <a:bodyPr/>
          <a:lstStyle/>
          <a:p>
            <a:pPr>
              <a:defRPr/>
            </a:pPr>
            <a:fld id="{79992FBA-136A-4615-B42B-1BCBDE2F7E83}"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50ABCA57-9B5C-4FB7-9CDB-34B3866C91F0}"/>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F53F478-C1B3-4303-8D03-3EC7507964EF}"/>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04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BD64A8-25E9-4A10-ADC3-B348E5087690}"/>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1FE04-7C78-4B34-B9C2-8636BE8492CC}"/>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D69AC7-654E-4282-B917-FD8C434DA38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EC28857-8080-4CEF-B9E1-477690517BA1}"/>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338B5C5F-B137-4210-9F44-2BF9C427E66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2182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https://qr.quel.jp/tmp/04d79fc1cf57de0e8cf5a2268c387487ac21555f.png" TargetMode="External"/><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93A242-F67F-4E91-A2D6-8FD515F16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66072" y="1566069"/>
            <a:ext cx="10691816" cy="7559675"/>
          </a:xfrm>
          <a:prstGeom prst="rect">
            <a:avLst/>
          </a:prstGeom>
        </p:spPr>
      </p:pic>
      <p:sp>
        <p:nvSpPr>
          <p:cNvPr id="4" name="正方形/長方形 3">
            <a:extLst>
              <a:ext uri="{FF2B5EF4-FFF2-40B4-BE49-F238E27FC236}">
                <a16:creationId xmlns:a16="http://schemas.microsoft.com/office/drawing/2014/main" id="{DA563A65-3B41-4EF4-A28C-016C8C20CC84}"/>
              </a:ext>
            </a:extLst>
          </p:cNvPr>
          <p:cNvSpPr/>
          <p:nvPr/>
        </p:nvSpPr>
        <p:spPr>
          <a:xfrm>
            <a:off x="584301" y="3208158"/>
            <a:ext cx="6356168" cy="2218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2263844-6D70-44B9-88DF-98ECC0A2BCC6}"/>
              </a:ext>
            </a:extLst>
          </p:cNvPr>
          <p:cNvSpPr/>
          <p:nvPr/>
        </p:nvSpPr>
        <p:spPr>
          <a:xfrm>
            <a:off x="560487" y="5614449"/>
            <a:ext cx="6356168" cy="2218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95F4545-F576-4897-83F9-2BF85ABEB6A9}"/>
              </a:ext>
            </a:extLst>
          </p:cNvPr>
          <p:cNvSpPr/>
          <p:nvPr/>
        </p:nvSpPr>
        <p:spPr>
          <a:xfrm>
            <a:off x="560487" y="8020740"/>
            <a:ext cx="6356168" cy="2218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B69B2DF-19A4-4C12-B682-F6E65A970DB2}"/>
              </a:ext>
            </a:extLst>
          </p:cNvPr>
          <p:cNvCxnSpPr/>
          <p:nvPr/>
        </p:nvCxnSpPr>
        <p:spPr>
          <a:xfrm>
            <a:off x="876390" y="3876071"/>
            <a:ext cx="5657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94FF20A-4CC9-4D48-A8FF-E965D4D36D3A}"/>
              </a:ext>
            </a:extLst>
          </p:cNvPr>
          <p:cNvCxnSpPr/>
          <p:nvPr/>
        </p:nvCxnSpPr>
        <p:spPr>
          <a:xfrm>
            <a:off x="876390" y="6271468"/>
            <a:ext cx="5657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BE3A659-C502-4B17-873F-6D46CEAA5830}"/>
              </a:ext>
            </a:extLst>
          </p:cNvPr>
          <p:cNvCxnSpPr/>
          <p:nvPr/>
        </p:nvCxnSpPr>
        <p:spPr>
          <a:xfrm>
            <a:off x="876390" y="8678048"/>
            <a:ext cx="5657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3DB30CB-0C1F-4138-BD3D-9357D455A4BB}"/>
              </a:ext>
            </a:extLst>
          </p:cNvPr>
          <p:cNvSpPr txBox="1"/>
          <p:nvPr/>
        </p:nvSpPr>
        <p:spPr>
          <a:xfrm>
            <a:off x="1106032" y="3364937"/>
            <a:ext cx="313893" cy="426644"/>
          </a:xfrm>
          <a:custGeom>
            <a:avLst/>
            <a:gdLst/>
            <a:ahLst/>
            <a:cxnLst/>
            <a:rect l="l" t="t" r="r" b="b"/>
            <a:pathLst>
              <a:path w="313893" h="426644">
                <a:moveTo>
                  <a:pt x="107873" y="0"/>
                </a:moveTo>
                <a:lnTo>
                  <a:pt x="113994" y="0"/>
                </a:lnTo>
                <a:lnTo>
                  <a:pt x="307772" y="0"/>
                </a:lnTo>
                <a:lnTo>
                  <a:pt x="313893" y="0"/>
                </a:lnTo>
                <a:lnTo>
                  <a:pt x="141419" y="426644"/>
                </a:lnTo>
                <a:lnTo>
                  <a:pt x="135298" y="426644"/>
                </a:lnTo>
                <a:lnTo>
                  <a:pt x="6121" y="426644"/>
                </a:lnTo>
                <a:lnTo>
                  <a:pt x="0" y="426644"/>
                </a:lnTo>
                <a:lnTo>
                  <a:pt x="146878" y="62779"/>
                </a:lnTo>
                <a:lnTo>
                  <a:pt x="88397" y="62779"/>
                </a:lnTo>
                <a:lnTo>
                  <a:pt x="82276" y="62779"/>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b="1" dirty="0">
              <a:latin typeface="GAGAGAGA FREE" panose="00000500000000000000" pitchFamily="50" charset="-128"/>
              <a:ea typeface="GAGAGAGA FREE" panose="00000500000000000000" pitchFamily="50" charset="-128"/>
              <a:cs typeface="Segoe UI" panose="020B0502040204020203" pitchFamily="34" charset="0"/>
            </a:endParaRPr>
          </a:p>
        </p:txBody>
      </p:sp>
      <p:sp>
        <p:nvSpPr>
          <p:cNvPr id="11" name="テキスト ボックス 10">
            <a:extLst>
              <a:ext uri="{FF2B5EF4-FFF2-40B4-BE49-F238E27FC236}">
                <a16:creationId xmlns:a16="http://schemas.microsoft.com/office/drawing/2014/main" id="{6589A636-2A52-42A6-A091-5F8397C53087}"/>
              </a:ext>
            </a:extLst>
          </p:cNvPr>
          <p:cNvSpPr txBox="1"/>
          <p:nvPr/>
        </p:nvSpPr>
        <p:spPr>
          <a:xfrm>
            <a:off x="946239" y="5740709"/>
            <a:ext cx="545688" cy="426644"/>
          </a:xfrm>
          <a:custGeom>
            <a:avLst/>
            <a:gdLst/>
            <a:ahLst/>
            <a:cxnLst/>
            <a:rect l="l" t="t" r="r" b="b"/>
            <a:pathLst>
              <a:path w="545688" h="426644">
                <a:moveTo>
                  <a:pt x="193853" y="0"/>
                </a:moveTo>
                <a:lnTo>
                  <a:pt x="199974" y="0"/>
                </a:lnTo>
                <a:lnTo>
                  <a:pt x="496214" y="0"/>
                </a:lnTo>
                <a:lnTo>
                  <a:pt x="502335" y="0"/>
                </a:lnTo>
                <a:cubicBezTo>
                  <a:pt x="518071" y="699"/>
                  <a:pt x="530034" y="7074"/>
                  <a:pt x="538225" y="19127"/>
                </a:cubicBezTo>
                <a:cubicBezTo>
                  <a:pt x="546417" y="31179"/>
                  <a:pt x="547865" y="44717"/>
                  <a:pt x="542569" y="59741"/>
                </a:cubicBezTo>
                <a:lnTo>
                  <a:pt x="486486" y="198088"/>
                </a:lnTo>
                <a:cubicBezTo>
                  <a:pt x="482980" y="206416"/>
                  <a:pt x="477647" y="212952"/>
                  <a:pt x="470484" y="217695"/>
                </a:cubicBezTo>
                <a:cubicBezTo>
                  <a:pt x="463321" y="222438"/>
                  <a:pt x="455244" y="224854"/>
                  <a:pt x="446252" y="224943"/>
                </a:cubicBezTo>
                <a:lnTo>
                  <a:pt x="440131" y="224943"/>
                </a:lnTo>
                <a:lnTo>
                  <a:pt x="223139" y="224943"/>
                </a:lnTo>
                <a:lnTo>
                  <a:pt x="167055" y="363855"/>
                </a:lnTo>
                <a:lnTo>
                  <a:pt x="413309" y="363855"/>
                </a:lnTo>
                <a:lnTo>
                  <a:pt x="419430" y="363855"/>
                </a:lnTo>
                <a:lnTo>
                  <a:pt x="393826" y="426644"/>
                </a:lnTo>
                <a:lnTo>
                  <a:pt x="387705" y="426644"/>
                </a:lnTo>
                <a:lnTo>
                  <a:pt x="6121" y="426644"/>
                </a:lnTo>
                <a:lnTo>
                  <a:pt x="0" y="426644"/>
                </a:lnTo>
                <a:lnTo>
                  <a:pt x="95707" y="189543"/>
                </a:lnTo>
                <a:cubicBezTo>
                  <a:pt x="99212" y="181189"/>
                  <a:pt x="104546" y="174551"/>
                  <a:pt x="111709" y="169631"/>
                </a:cubicBezTo>
                <a:cubicBezTo>
                  <a:pt x="118872" y="164710"/>
                  <a:pt x="126949" y="162192"/>
                  <a:pt x="135941" y="162078"/>
                </a:cubicBezTo>
                <a:lnTo>
                  <a:pt x="142062" y="162078"/>
                </a:lnTo>
                <a:lnTo>
                  <a:pt x="359664" y="162078"/>
                </a:lnTo>
                <a:lnTo>
                  <a:pt x="399288" y="62789"/>
                </a:lnTo>
                <a:lnTo>
                  <a:pt x="174980" y="62789"/>
                </a:lnTo>
                <a:lnTo>
                  <a:pt x="168859" y="62789"/>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b="1" dirty="0">
              <a:latin typeface="GAGAGAGA FREE" panose="00000500000000000000" pitchFamily="50" charset="-128"/>
              <a:ea typeface="GAGAGAGA FREE" panose="00000500000000000000" pitchFamily="50" charset="-128"/>
              <a:cs typeface="Segoe UI" panose="020B0502040204020203" pitchFamily="34" charset="0"/>
            </a:endParaRPr>
          </a:p>
        </p:txBody>
      </p:sp>
      <p:sp>
        <p:nvSpPr>
          <p:cNvPr id="12" name="テキスト ボックス 11">
            <a:extLst>
              <a:ext uri="{FF2B5EF4-FFF2-40B4-BE49-F238E27FC236}">
                <a16:creationId xmlns:a16="http://schemas.microsoft.com/office/drawing/2014/main" id="{E35048B7-856A-4819-A446-228666B2B960}"/>
              </a:ext>
            </a:extLst>
          </p:cNvPr>
          <p:cNvSpPr txBox="1"/>
          <p:nvPr/>
        </p:nvSpPr>
        <p:spPr>
          <a:xfrm>
            <a:off x="946239" y="8153468"/>
            <a:ext cx="545688" cy="426644"/>
          </a:xfrm>
          <a:custGeom>
            <a:avLst/>
            <a:gdLst/>
            <a:ahLst/>
            <a:cxnLst/>
            <a:rect l="l" t="t" r="r" b="b"/>
            <a:pathLst>
              <a:path w="545688" h="426644">
                <a:moveTo>
                  <a:pt x="172517" y="0"/>
                </a:moveTo>
                <a:lnTo>
                  <a:pt x="178638" y="0"/>
                </a:lnTo>
                <a:lnTo>
                  <a:pt x="496214" y="0"/>
                </a:lnTo>
                <a:lnTo>
                  <a:pt x="502335" y="0"/>
                </a:lnTo>
                <a:cubicBezTo>
                  <a:pt x="518071" y="699"/>
                  <a:pt x="530034" y="7074"/>
                  <a:pt x="538225" y="19127"/>
                </a:cubicBezTo>
                <a:cubicBezTo>
                  <a:pt x="546417" y="31179"/>
                  <a:pt x="547865" y="44717"/>
                  <a:pt x="542569" y="59741"/>
                </a:cubicBezTo>
                <a:lnTo>
                  <a:pt x="405409" y="399212"/>
                </a:lnTo>
                <a:cubicBezTo>
                  <a:pt x="401904" y="407556"/>
                  <a:pt x="396569" y="414185"/>
                  <a:pt x="389407" y="419100"/>
                </a:cubicBezTo>
                <a:cubicBezTo>
                  <a:pt x="382244" y="424015"/>
                  <a:pt x="374167" y="426530"/>
                  <a:pt x="365175" y="426644"/>
                </a:cubicBezTo>
                <a:lnTo>
                  <a:pt x="359054" y="426644"/>
                </a:lnTo>
                <a:lnTo>
                  <a:pt x="6121" y="426644"/>
                </a:lnTo>
                <a:lnTo>
                  <a:pt x="0" y="426644"/>
                </a:lnTo>
                <a:lnTo>
                  <a:pt x="25603" y="363855"/>
                </a:lnTo>
                <a:lnTo>
                  <a:pt x="31724" y="363855"/>
                </a:lnTo>
                <a:lnTo>
                  <a:pt x="277977" y="363855"/>
                </a:lnTo>
                <a:lnTo>
                  <a:pt x="334061" y="224943"/>
                </a:lnTo>
                <a:lnTo>
                  <a:pt x="131089" y="224943"/>
                </a:lnTo>
                <a:lnTo>
                  <a:pt x="124968" y="224943"/>
                </a:lnTo>
                <a:lnTo>
                  <a:pt x="150571" y="162078"/>
                </a:lnTo>
                <a:lnTo>
                  <a:pt x="156692" y="162078"/>
                </a:lnTo>
                <a:lnTo>
                  <a:pt x="359054" y="162078"/>
                </a:lnTo>
                <a:lnTo>
                  <a:pt x="399288" y="62789"/>
                </a:lnTo>
                <a:lnTo>
                  <a:pt x="153034" y="62789"/>
                </a:lnTo>
                <a:lnTo>
                  <a:pt x="146913" y="62789"/>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b="1" dirty="0">
              <a:latin typeface="GAGAGAGA FREE" panose="00000500000000000000" pitchFamily="50" charset="-128"/>
              <a:ea typeface="GAGAGAGA FREE" panose="00000500000000000000" pitchFamily="50" charset="-128"/>
              <a:cs typeface="Segoe UI" panose="020B0502040204020203" pitchFamily="34" charset="0"/>
            </a:endParaRPr>
          </a:p>
        </p:txBody>
      </p:sp>
      <p:sp>
        <p:nvSpPr>
          <p:cNvPr id="13" name="テキスト ボックス 12">
            <a:extLst>
              <a:ext uri="{FF2B5EF4-FFF2-40B4-BE49-F238E27FC236}">
                <a16:creationId xmlns:a16="http://schemas.microsoft.com/office/drawing/2014/main" id="{B90EEE9E-1A02-46C9-8BCD-F0AB5661887B}"/>
              </a:ext>
            </a:extLst>
          </p:cNvPr>
          <p:cNvSpPr txBox="1"/>
          <p:nvPr/>
        </p:nvSpPr>
        <p:spPr>
          <a:xfrm>
            <a:off x="1491926" y="5911106"/>
            <a:ext cx="4972303" cy="338554"/>
          </a:xfrm>
          <a:prstGeom prst="rect">
            <a:avLst/>
          </a:prstGeom>
          <a:noFill/>
          <a:ln>
            <a:noFill/>
          </a:ln>
          <a:effectLst>
            <a:glow rad="101600">
              <a:schemeClr val="tx1">
                <a:alpha val="60000"/>
              </a:schemeClr>
            </a:glow>
          </a:effectLst>
        </p:spPr>
        <p:txBody>
          <a:bodyPr wrap="square" rtlCol="0">
            <a:spAutoFit/>
          </a:bodyPr>
          <a:lstStyle/>
          <a:p>
            <a:r>
              <a:rPr lang="ja-JP" altLang="en-US" sz="1600" b="1" dirty="0">
                <a:latin typeface="游ゴシック" panose="020B0400000000000000" pitchFamily="50" charset="-128"/>
                <a:ea typeface="游ゴシック" panose="020B0400000000000000" pitchFamily="50" charset="-128"/>
                <a:cs typeface="Segoe UI" panose="020B0502040204020203" pitchFamily="34" charset="0"/>
              </a:rPr>
              <a:t>複数の同時作業に強い</a:t>
            </a:r>
            <a:r>
              <a:rPr lang="en-US" altLang="ja-JP" sz="16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600" b="1" dirty="0">
                <a:latin typeface="游ゴシック" panose="020B0400000000000000" pitchFamily="50" charset="-128"/>
                <a:ea typeface="游ゴシック" panose="020B0400000000000000" pitchFamily="50" charset="-128"/>
                <a:cs typeface="Segoe UI" panose="020B0502040204020203" pitchFamily="34" charset="0"/>
              </a:rPr>
              <a:t>マルチスレッド性能が進化</a:t>
            </a:r>
            <a:endParaRPr lang="en-US" altLang="ja-JP" sz="160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4" name="テキスト ボックス 13">
            <a:extLst>
              <a:ext uri="{FF2B5EF4-FFF2-40B4-BE49-F238E27FC236}">
                <a16:creationId xmlns:a16="http://schemas.microsoft.com/office/drawing/2014/main" id="{362F7E4F-4AFA-476E-A6BD-63128BA6C0A7}"/>
              </a:ext>
            </a:extLst>
          </p:cNvPr>
          <p:cNvSpPr txBox="1"/>
          <p:nvPr/>
        </p:nvSpPr>
        <p:spPr>
          <a:xfrm>
            <a:off x="1491927" y="3477663"/>
            <a:ext cx="4801536" cy="338554"/>
          </a:xfrm>
          <a:prstGeom prst="rect">
            <a:avLst/>
          </a:prstGeom>
          <a:noFill/>
          <a:ln>
            <a:noFill/>
          </a:ln>
          <a:effectLst>
            <a:glow rad="101600">
              <a:schemeClr val="tx1">
                <a:alpha val="60000"/>
              </a:schemeClr>
            </a:glow>
          </a:effectLst>
        </p:spPr>
        <p:txBody>
          <a:bodyPr wrap="square" rtlCol="0">
            <a:spAutoFit/>
          </a:bodyPr>
          <a:lstStyle/>
          <a:p>
            <a:r>
              <a:rPr lang="ja-JP" altLang="en-US" sz="1600" b="1" dirty="0">
                <a:latin typeface="游ゴシック" panose="020B0400000000000000" pitchFamily="50" charset="-128"/>
                <a:ea typeface="游ゴシック" panose="020B0400000000000000" pitchFamily="50" charset="-128"/>
                <a:cs typeface="Segoe UI" panose="020B0502040204020203" pitchFamily="34" charset="0"/>
              </a:rPr>
              <a:t>エキスパート向けの高性能・高耐久</a:t>
            </a:r>
            <a:r>
              <a:rPr lang="en-US" altLang="ja-JP" sz="1600" b="1" dirty="0">
                <a:latin typeface="游ゴシック" panose="020B0400000000000000" pitchFamily="50" charset="-128"/>
                <a:ea typeface="游ゴシック" panose="020B0400000000000000" pitchFamily="50" charset="-128"/>
                <a:cs typeface="Segoe UI" panose="020B0502040204020203" pitchFamily="34" charset="0"/>
              </a:rPr>
              <a:t>CPU</a:t>
            </a:r>
          </a:p>
        </p:txBody>
      </p:sp>
      <p:sp>
        <p:nvSpPr>
          <p:cNvPr id="15" name="テキスト ボックス 14">
            <a:extLst>
              <a:ext uri="{FF2B5EF4-FFF2-40B4-BE49-F238E27FC236}">
                <a16:creationId xmlns:a16="http://schemas.microsoft.com/office/drawing/2014/main" id="{B109FA6F-A2F4-4FFE-9DB2-0BBD747F6299}"/>
              </a:ext>
            </a:extLst>
          </p:cNvPr>
          <p:cNvSpPr txBox="1"/>
          <p:nvPr/>
        </p:nvSpPr>
        <p:spPr>
          <a:xfrm>
            <a:off x="2831808" y="3961232"/>
            <a:ext cx="3702270" cy="1277273"/>
          </a:xfrm>
          <a:prstGeom prst="rect">
            <a:avLst/>
          </a:prstGeom>
          <a:noFill/>
          <a:ln>
            <a:noFill/>
          </a:ln>
          <a:effectLst>
            <a:glow rad="101600">
              <a:schemeClr val="tx1">
                <a:alpha val="60000"/>
              </a:schemeClr>
            </a:glow>
          </a:effectLst>
        </p:spPr>
        <p:txBody>
          <a:bodyPr wrap="square" rtlCol="0">
            <a:spAutoFit/>
          </a:bodyPr>
          <a:lstStyle/>
          <a:p>
            <a:r>
              <a:rPr lang="en-US" altLang="ja-JP" sz="1100" b="1" dirty="0">
                <a:latin typeface="游ゴシック" panose="020B0400000000000000" pitchFamily="50" charset="-128"/>
                <a:ea typeface="游ゴシック" panose="020B0400000000000000" pitchFamily="50" charset="-128"/>
                <a:cs typeface="Segoe UI" panose="020B0502040204020203" pitchFamily="34" charset="0"/>
              </a:rPr>
              <a:t>Xeon</a:t>
            </a:r>
            <a:r>
              <a:rPr lang="ja-JP" altLang="en-US" sz="1100" b="1" dirty="0">
                <a:latin typeface="游ゴシック" panose="020B0400000000000000" pitchFamily="50" charset="-128"/>
                <a:ea typeface="游ゴシック" panose="020B0400000000000000" pitchFamily="50" charset="-128"/>
                <a:cs typeface="Segoe UI" panose="020B0502040204020203" pitchFamily="34" charset="0"/>
              </a:rPr>
              <a:t>プロセッサは、ワークステーション向けの高い計算能力を持った</a:t>
            </a:r>
            <a:r>
              <a:rPr lang="en-US" altLang="ja-JP" sz="11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100" b="1" dirty="0">
                <a:latin typeface="游ゴシック" panose="020B0400000000000000" pitchFamily="50" charset="-128"/>
                <a:ea typeface="游ゴシック" panose="020B0400000000000000" pitchFamily="50" charset="-128"/>
                <a:cs typeface="Segoe UI" panose="020B0502040204020203" pitchFamily="34" charset="0"/>
              </a:rPr>
              <a:t>のことであり、主にプロのクリエイター、研究者、エンジニア、ソフトウェア開発者などの専門的なユーザーが使用します。そのため、通常のプロセッサと違って、メモリの不具合に対処できる</a:t>
            </a:r>
            <a:r>
              <a:rPr lang="en-US" altLang="ja-JP" sz="1100" b="1" dirty="0">
                <a:latin typeface="游ゴシック" panose="020B0400000000000000" pitchFamily="50" charset="-128"/>
                <a:ea typeface="游ゴシック" panose="020B0400000000000000" pitchFamily="50" charset="-128"/>
                <a:cs typeface="Segoe UI" panose="020B0502040204020203" pitchFamily="34" charset="0"/>
              </a:rPr>
              <a:t>ECC</a:t>
            </a:r>
            <a:r>
              <a:rPr lang="ja-JP" altLang="en-US" sz="1100" b="1" dirty="0">
                <a:latin typeface="游ゴシック" panose="020B0400000000000000" pitchFamily="50" charset="-128"/>
                <a:ea typeface="游ゴシック" panose="020B0400000000000000" pitchFamily="50" charset="-128"/>
                <a:cs typeface="Segoe UI" panose="020B0502040204020203" pitchFamily="34" charset="0"/>
              </a:rPr>
              <a:t>メモリ機能に対応していたり、企業の電気コストを軽くするように電力効率を重視して設計されてます。</a:t>
            </a:r>
            <a:endParaRPr lang="en-US" altLang="ja-JP" sz="110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6" name="テキスト ボックス 15">
            <a:extLst>
              <a:ext uri="{FF2B5EF4-FFF2-40B4-BE49-F238E27FC236}">
                <a16:creationId xmlns:a16="http://schemas.microsoft.com/office/drawing/2014/main" id="{1171AAEF-99FD-4097-880B-2158365FD4C5}"/>
              </a:ext>
            </a:extLst>
          </p:cNvPr>
          <p:cNvSpPr txBox="1"/>
          <p:nvPr/>
        </p:nvSpPr>
        <p:spPr>
          <a:xfrm>
            <a:off x="1614614" y="8291331"/>
            <a:ext cx="5164747" cy="338554"/>
          </a:xfrm>
          <a:prstGeom prst="rect">
            <a:avLst/>
          </a:prstGeom>
          <a:noFill/>
          <a:ln>
            <a:noFill/>
          </a:ln>
          <a:effectLst>
            <a:glow rad="101600">
              <a:schemeClr val="tx1">
                <a:alpha val="60000"/>
              </a:schemeClr>
            </a:glow>
          </a:effectLst>
        </p:spPr>
        <p:txBody>
          <a:bodyPr wrap="square" rtlCol="0">
            <a:spAutoFit/>
          </a:bodyPr>
          <a:lstStyle/>
          <a:p>
            <a:r>
              <a:rPr lang="en-US" altLang="ja-JP" sz="1600" b="1" dirty="0">
                <a:latin typeface="游ゴシック" panose="020B0400000000000000" pitchFamily="50" charset="-128"/>
                <a:ea typeface="游ゴシック" panose="020B0400000000000000" pitchFamily="50" charset="-128"/>
                <a:cs typeface="Segoe UI" panose="020B0502040204020203" pitchFamily="34" charset="0"/>
              </a:rPr>
              <a:t>AVX-512</a:t>
            </a:r>
            <a:r>
              <a:rPr lang="ja-JP" altLang="en-US" sz="1600" b="1" dirty="0">
                <a:latin typeface="游ゴシック" panose="020B0400000000000000" pitchFamily="50" charset="-128"/>
                <a:ea typeface="游ゴシック" panose="020B0400000000000000" pitchFamily="50" charset="-128"/>
                <a:cs typeface="Segoe UI" panose="020B0502040204020203" pitchFamily="34" charset="0"/>
              </a:rPr>
              <a:t>命令へのネイティブ対応と性能の向上</a:t>
            </a:r>
            <a:endParaRPr lang="en-US" altLang="ja-JP" sz="160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A2537D78-FDF1-4EDA-87FD-339298D0F11B}"/>
              </a:ext>
            </a:extLst>
          </p:cNvPr>
          <p:cNvSpPr txBox="1"/>
          <p:nvPr/>
        </p:nvSpPr>
        <p:spPr>
          <a:xfrm>
            <a:off x="2831808" y="6361091"/>
            <a:ext cx="3702270" cy="1384995"/>
          </a:xfrm>
          <a:prstGeom prst="rect">
            <a:avLst/>
          </a:prstGeom>
          <a:noFill/>
          <a:ln>
            <a:noFill/>
          </a:ln>
          <a:effectLst>
            <a:glow rad="101600">
              <a:schemeClr val="tx1">
                <a:alpha val="60000"/>
              </a:schemeClr>
            </a:glow>
          </a:effectLst>
        </p:spPr>
        <p:txBody>
          <a:bodyPr wrap="square" rtlCol="0">
            <a:spAutoFit/>
          </a:bodyPr>
          <a:lstStyle/>
          <a:p>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Xeon W-3500</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シリーズは、</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60</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/120</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スレッドの</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Xeon W9-3595X</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Xeon W-2500</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シリーズは</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26</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/52</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スレッドの</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Xeon W7-2595X</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などをラインナップしています。前世代からコア数が最大</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8</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コア増加したほか、それに伴って</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L3</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キャッシュも増量し、前世代と比べるとマルチスレッド性能は最大</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11</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％向上しています。</a:t>
            </a:r>
          </a:p>
        </p:txBody>
      </p:sp>
      <p:sp>
        <p:nvSpPr>
          <p:cNvPr id="18" name="テキスト ボックス 17">
            <a:extLst>
              <a:ext uri="{FF2B5EF4-FFF2-40B4-BE49-F238E27FC236}">
                <a16:creationId xmlns:a16="http://schemas.microsoft.com/office/drawing/2014/main" id="{CBF6A22F-F091-4F61-8C6C-3A4F3B4EFF3F}"/>
              </a:ext>
            </a:extLst>
          </p:cNvPr>
          <p:cNvSpPr txBox="1"/>
          <p:nvPr/>
        </p:nvSpPr>
        <p:spPr>
          <a:xfrm>
            <a:off x="2831808" y="8818846"/>
            <a:ext cx="3702270" cy="1384995"/>
          </a:xfrm>
          <a:prstGeom prst="rect">
            <a:avLst/>
          </a:prstGeom>
          <a:noFill/>
          <a:ln>
            <a:noFill/>
          </a:ln>
          <a:effectLst>
            <a:glow rad="101600">
              <a:schemeClr val="tx1">
                <a:alpha val="60000"/>
              </a:schemeClr>
            </a:glow>
          </a:effectLst>
        </p:spPr>
        <p:txBody>
          <a:bodyPr wrap="square" rtlCol="0">
            <a:spAutoFit/>
          </a:bodyPr>
          <a:lstStyle/>
          <a:p>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第</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5</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世代</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Xeon</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は、第</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世代</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Intel Deep Learning Boost</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と</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AVX-512</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をサポートし、</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学習と推論性能も向上しています。ネットワークは</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Wi-Fi 6E</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が統合され、</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Intel </a:t>
            </a:r>
            <a:r>
              <a:rPr lang="en-US" altLang="ja-JP" sz="1200" b="1" dirty="0" err="1">
                <a:latin typeface="游ゴシック" panose="020B0400000000000000" pitchFamily="50" charset="-128"/>
                <a:ea typeface="游ゴシック" panose="020B0400000000000000" pitchFamily="50" charset="-128"/>
                <a:cs typeface="Segoe UI" panose="020B0502040204020203" pitchFamily="34" charset="0"/>
              </a:rPr>
              <a:t>vPro</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 Enterprise Technology</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により、ハードウェア強化型セキュリティ機能やファームウェアバージョン管理、リモート管理機能などが利用できるようになりました。</a:t>
            </a:r>
          </a:p>
        </p:txBody>
      </p:sp>
      <p:pic>
        <p:nvPicPr>
          <p:cNvPr id="25" name="図 24">
            <a:extLst>
              <a:ext uri="{FF2B5EF4-FFF2-40B4-BE49-F238E27FC236}">
                <a16:creationId xmlns:a16="http://schemas.microsoft.com/office/drawing/2014/main" id="{D3E5C5D0-6BAA-4A15-9E38-2B58CE73B844}"/>
              </a:ext>
            </a:extLst>
          </p:cNvPr>
          <p:cNvPicPr>
            <a:picLocks noChangeAspect="1"/>
          </p:cNvPicPr>
          <p:nvPr/>
        </p:nvPicPr>
        <p:blipFill rotWithShape="1">
          <a:blip r:embed="rId3">
            <a:extLst>
              <a:ext uri="{28A0092B-C50C-407E-A947-70E740481C1C}">
                <a14:useLocalDpi xmlns:a14="http://schemas.microsoft.com/office/drawing/2010/main" val="0"/>
              </a:ext>
            </a:extLst>
          </a:blip>
          <a:srcRect t="3435" r="8851"/>
          <a:stretch/>
        </p:blipFill>
        <p:spPr>
          <a:xfrm>
            <a:off x="878369" y="8782655"/>
            <a:ext cx="1914350" cy="1332867"/>
          </a:xfrm>
          <a:prstGeom prst="rect">
            <a:avLst/>
          </a:prstGeom>
        </p:spPr>
      </p:pic>
      <p:sp>
        <p:nvSpPr>
          <p:cNvPr id="26" name="テキスト ボックス 25">
            <a:extLst>
              <a:ext uri="{FF2B5EF4-FFF2-40B4-BE49-F238E27FC236}">
                <a16:creationId xmlns:a16="http://schemas.microsoft.com/office/drawing/2014/main" id="{27069691-19C8-4F5F-B06A-11EBE797B7F0}"/>
              </a:ext>
            </a:extLst>
          </p:cNvPr>
          <p:cNvSpPr txBox="1"/>
          <p:nvPr/>
        </p:nvSpPr>
        <p:spPr>
          <a:xfrm>
            <a:off x="968708" y="9185691"/>
            <a:ext cx="1733264" cy="393192"/>
          </a:xfrm>
          <a:custGeom>
            <a:avLst/>
            <a:gdLst/>
            <a:ahLst/>
            <a:cxnLst/>
            <a:rect l="l" t="t" r="r" b="b"/>
            <a:pathLst>
              <a:path w="1733264" h="393192">
                <a:moveTo>
                  <a:pt x="952500" y="196596"/>
                </a:moveTo>
                <a:lnTo>
                  <a:pt x="1071314" y="196596"/>
                </a:lnTo>
                <a:lnTo>
                  <a:pt x="1071314" y="245916"/>
                </a:lnTo>
                <a:lnTo>
                  <a:pt x="952500" y="245916"/>
                </a:lnTo>
                <a:close/>
                <a:moveTo>
                  <a:pt x="132559" y="149961"/>
                </a:moveTo>
                <a:lnTo>
                  <a:pt x="90506" y="269291"/>
                </a:lnTo>
                <a:lnTo>
                  <a:pt x="174156" y="269291"/>
                </a:lnTo>
                <a:close/>
                <a:moveTo>
                  <a:pt x="1395603" y="13716"/>
                </a:moveTo>
                <a:lnTo>
                  <a:pt x="1471898" y="13716"/>
                </a:lnTo>
                <a:lnTo>
                  <a:pt x="1471898" y="379419"/>
                </a:lnTo>
                <a:lnTo>
                  <a:pt x="1422578" y="379419"/>
                </a:lnTo>
                <a:lnTo>
                  <a:pt x="1422578" y="63036"/>
                </a:lnTo>
                <a:lnTo>
                  <a:pt x="1395603" y="63036"/>
                </a:lnTo>
                <a:close/>
                <a:moveTo>
                  <a:pt x="1148556" y="13716"/>
                </a:moveTo>
                <a:lnTo>
                  <a:pt x="1319057" y="13716"/>
                </a:lnTo>
                <a:lnTo>
                  <a:pt x="1319057" y="63036"/>
                </a:lnTo>
                <a:lnTo>
                  <a:pt x="1195141" y="63036"/>
                </a:lnTo>
                <a:lnTo>
                  <a:pt x="1190570" y="154981"/>
                </a:lnTo>
                <a:cubicBezTo>
                  <a:pt x="1196964" y="152441"/>
                  <a:pt x="1203729" y="150443"/>
                  <a:pt x="1210868" y="148987"/>
                </a:cubicBezTo>
                <a:cubicBezTo>
                  <a:pt x="1218006" y="147532"/>
                  <a:pt x="1225573" y="146789"/>
                  <a:pt x="1233570" y="146761"/>
                </a:cubicBezTo>
                <a:cubicBezTo>
                  <a:pt x="1251218" y="146696"/>
                  <a:pt x="1267555" y="149972"/>
                  <a:pt x="1282582" y="156591"/>
                </a:cubicBezTo>
                <a:cubicBezTo>
                  <a:pt x="1297608" y="163209"/>
                  <a:pt x="1309737" y="173561"/>
                  <a:pt x="1318969" y="187646"/>
                </a:cubicBezTo>
                <a:cubicBezTo>
                  <a:pt x="1328201" y="201731"/>
                  <a:pt x="1332950" y="219942"/>
                  <a:pt x="1333214" y="242278"/>
                </a:cubicBezTo>
                <a:lnTo>
                  <a:pt x="1333214" y="288474"/>
                </a:lnTo>
                <a:cubicBezTo>
                  <a:pt x="1332950" y="310810"/>
                  <a:pt x="1328201" y="329020"/>
                  <a:pt x="1318969" y="343106"/>
                </a:cubicBezTo>
                <a:cubicBezTo>
                  <a:pt x="1309738" y="357191"/>
                  <a:pt x="1297608" y="367543"/>
                  <a:pt x="1282582" y="374161"/>
                </a:cubicBezTo>
                <a:cubicBezTo>
                  <a:pt x="1267556" y="380779"/>
                  <a:pt x="1251220" y="384056"/>
                  <a:pt x="1233573" y="383991"/>
                </a:cubicBezTo>
                <a:cubicBezTo>
                  <a:pt x="1215777" y="384056"/>
                  <a:pt x="1199333" y="380779"/>
                  <a:pt x="1184242" y="374161"/>
                </a:cubicBezTo>
                <a:cubicBezTo>
                  <a:pt x="1169151" y="367543"/>
                  <a:pt x="1156982" y="357191"/>
                  <a:pt x="1147736" y="343106"/>
                </a:cubicBezTo>
                <a:cubicBezTo>
                  <a:pt x="1138490" y="329020"/>
                  <a:pt x="1133736" y="310810"/>
                  <a:pt x="1133475" y="288474"/>
                </a:cubicBezTo>
                <a:lnTo>
                  <a:pt x="1182795" y="288474"/>
                </a:lnTo>
                <a:cubicBezTo>
                  <a:pt x="1182767" y="304606"/>
                  <a:pt x="1186941" y="316365"/>
                  <a:pt x="1195318" y="323750"/>
                </a:cubicBezTo>
                <a:cubicBezTo>
                  <a:pt x="1203695" y="331135"/>
                  <a:pt x="1216445" y="334775"/>
                  <a:pt x="1233570" y="334670"/>
                </a:cubicBezTo>
                <a:cubicBezTo>
                  <a:pt x="1250678" y="334775"/>
                  <a:pt x="1263354" y="331135"/>
                  <a:pt x="1271598" y="323750"/>
                </a:cubicBezTo>
                <a:cubicBezTo>
                  <a:pt x="1279843" y="316365"/>
                  <a:pt x="1283941" y="304606"/>
                  <a:pt x="1283893" y="288474"/>
                </a:cubicBezTo>
                <a:lnTo>
                  <a:pt x="1283893" y="242278"/>
                </a:lnTo>
                <a:cubicBezTo>
                  <a:pt x="1283941" y="226345"/>
                  <a:pt x="1279843" y="214644"/>
                  <a:pt x="1271599" y="207173"/>
                </a:cubicBezTo>
                <a:cubicBezTo>
                  <a:pt x="1263354" y="199702"/>
                  <a:pt x="1250678" y="196005"/>
                  <a:pt x="1233570" y="196081"/>
                </a:cubicBezTo>
                <a:cubicBezTo>
                  <a:pt x="1225135" y="195996"/>
                  <a:pt x="1216729" y="197768"/>
                  <a:pt x="1208352" y="201399"/>
                </a:cubicBezTo>
                <a:cubicBezTo>
                  <a:pt x="1199976" y="205029"/>
                  <a:pt x="1192831" y="211032"/>
                  <a:pt x="1186917" y="219408"/>
                </a:cubicBezTo>
                <a:lnTo>
                  <a:pt x="1137590" y="219408"/>
                </a:lnTo>
                <a:close/>
                <a:moveTo>
                  <a:pt x="647700" y="13716"/>
                </a:moveTo>
                <a:lnTo>
                  <a:pt x="703007" y="13716"/>
                </a:lnTo>
                <a:lnTo>
                  <a:pt x="765628" y="140817"/>
                </a:lnTo>
                <a:lnTo>
                  <a:pt x="827792" y="13716"/>
                </a:lnTo>
                <a:lnTo>
                  <a:pt x="883100" y="13716"/>
                </a:lnTo>
                <a:lnTo>
                  <a:pt x="793054" y="197053"/>
                </a:lnTo>
                <a:lnTo>
                  <a:pt x="882643" y="379476"/>
                </a:lnTo>
                <a:lnTo>
                  <a:pt x="827792" y="379476"/>
                </a:lnTo>
                <a:lnTo>
                  <a:pt x="765628" y="252831"/>
                </a:lnTo>
                <a:lnTo>
                  <a:pt x="703464" y="379476"/>
                </a:lnTo>
                <a:lnTo>
                  <a:pt x="648157" y="379476"/>
                </a:lnTo>
                <a:lnTo>
                  <a:pt x="737746" y="197053"/>
                </a:lnTo>
                <a:close/>
                <a:moveTo>
                  <a:pt x="324231" y="13716"/>
                </a:moveTo>
                <a:lnTo>
                  <a:pt x="376340" y="13716"/>
                </a:lnTo>
                <a:lnTo>
                  <a:pt x="456790" y="243230"/>
                </a:lnTo>
                <a:lnTo>
                  <a:pt x="536783" y="13716"/>
                </a:lnTo>
                <a:lnTo>
                  <a:pt x="588892" y="13716"/>
                </a:lnTo>
                <a:lnTo>
                  <a:pt x="456790" y="393192"/>
                </a:lnTo>
                <a:close/>
                <a:moveTo>
                  <a:pt x="1633623" y="9144"/>
                </a:moveTo>
                <a:cubicBezTo>
                  <a:pt x="1651270" y="9073"/>
                  <a:pt x="1667606" y="12310"/>
                  <a:pt x="1682632" y="18855"/>
                </a:cubicBezTo>
                <a:cubicBezTo>
                  <a:pt x="1697658" y="25399"/>
                  <a:pt x="1709788" y="35677"/>
                  <a:pt x="1719019" y="49687"/>
                </a:cubicBezTo>
                <a:cubicBezTo>
                  <a:pt x="1728251" y="63698"/>
                  <a:pt x="1733000" y="81867"/>
                  <a:pt x="1733264" y="104193"/>
                </a:cubicBezTo>
                <a:cubicBezTo>
                  <a:pt x="1732599" y="126127"/>
                  <a:pt x="1725500" y="147796"/>
                  <a:pt x="1711970" y="169201"/>
                </a:cubicBezTo>
                <a:cubicBezTo>
                  <a:pt x="1698439" y="190606"/>
                  <a:pt x="1682469" y="211160"/>
                  <a:pt x="1664059" y="230865"/>
                </a:cubicBezTo>
                <a:cubicBezTo>
                  <a:pt x="1645649" y="250569"/>
                  <a:pt x="1628792" y="268837"/>
                  <a:pt x="1613489" y="285669"/>
                </a:cubicBezTo>
                <a:cubicBezTo>
                  <a:pt x="1598185" y="302501"/>
                  <a:pt x="1588428" y="317311"/>
                  <a:pt x="1584218" y="330098"/>
                </a:cubicBezTo>
                <a:lnTo>
                  <a:pt x="1733264" y="330098"/>
                </a:lnTo>
                <a:lnTo>
                  <a:pt x="1733264" y="379419"/>
                </a:lnTo>
                <a:lnTo>
                  <a:pt x="1533525" y="379419"/>
                </a:lnTo>
                <a:lnTo>
                  <a:pt x="1533525" y="330098"/>
                </a:lnTo>
                <a:cubicBezTo>
                  <a:pt x="1533926" y="318660"/>
                  <a:pt x="1539140" y="305794"/>
                  <a:pt x="1549168" y="291502"/>
                </a:cubicBezTo>
                <a:cubicBezTo>
                  <a:pt x="1559196" y="277210"/>
                  <a:pt x="1571631" y="262077"/>
                  <a:pt x="1586472" y="246102"/>
                </a:cubicBezTo>
                <a:cubicBezTo>
                  <a:pt x="1601314" y="230127"/>
                  <a:pt x="1616155" y="213896"/>
                  <a:pt x="1630996" y="197409"/>
                </a:cubicBezTo>
                <a:cubicBezTo>
                  <a:pt x="1645838" y="180922"/>
                  <a:pt x="1658272" y="164764"/>
                  <a:pt x="1668300" y="148935"/>
                </a:cubicBezTo>
                <a:cubicBezTo>
                  <a:pt x="1678328" y="133107"/>
                  <a:pt x="1683542" y="118193"/>
                  <a:pt x="1683944" y="104193"/>
                </a:cubicBezTo>
                <a:cubicBezTo>
                  <a:pt x="1683991" y="88283"/>
                  <a:pt x="1679893" y="76660"/>
                  <a:pt x="1671649" y="69325"/>
                </a:cubicBezTo>
                <a:cubicBezTo>
                  <a:pt x="1663405" y="61989"/>
                  <a:pt x="1650730" y="58369"/>
                  <a:pt x="1633623" y="58464"/>
                </a:cubicBezTo>
                <a:cubicBezTo>
                  <a:pt x="1616497" y="58369"/>
                  <a:pt x="1603745" y="61989"/>
                  <a:pt x="1595368" y="69325"/>
                </a:cubicBezTo>
                <a:cubicBezTo>
                  <a:pt x="1586991" y="76660"/>
                  <a:pt x="1582817" y="88283"/>
                  <a:pt x="1582845" y="104193"/>
                </a:cubicBezTo>
                <a:lnTo>
                  <a:pt x="1582845" y="128430"/>
                </a:lnTo>
                <a:lnTo>
                  <a:pt x="1533525" y="128430"/>
                </a:lnTo>
                <a:lnTo>
                  <a:pt x="1533525" y="104193"/>
                </a:lnTo>
                <a:cubicBezTo>
                  <a:pt x="1533786" y="81867"/>
                  <a:pt x="1538540" y="63698"/>
                  <a:pt x="1547786" y="49687"/>
                </a:cubicBezTo>
                <a:cubicBezTo>
                  <a:pt x="1557032" y="35677"/>
                  <a:pt x="1569201" y="25399"/>
                  <a:pt x="1584292" y="18855"/>
                </a:cubicBezTo>
                <a:cubicBezTo>
                  <a:pt x="1599383" y="12310"/>
                  <a:pt x="1615827" y="9073"/>
                  <a:pt x="1633623" y="9144"/>
                </a:cubicBezTo>
                <a:close/>
                <a:moveTo>
                  <a:pt x="132559" y="0"/>
                </a:moveTo>
                <a:lnTo>
                  <a:pt x="264661" y="379419"/>
                </a:lnTo>
                <a:lnTo>
                  <a:pt x="212552" y="379419"/>
                </a:lnTo>
                <a:lnTo>
                  <a:pt x="191526" y="319068"/>
                </a:lnTo>
                <a:lnTo>
                  <a:pt x="73593" y="319068"/>
                </a:lnTo>
                <a:lnTo>
                  <a:pt x="52109" y="379419"/>
                </a:lnTo>
                <a:lnTo>
                  <a:pt x="0" y="379419"/>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3600" b="1" spc="-300" dirty="0">
              <a:solidFill>
                <a:schemeClr val="bg1"/>
              </a:solidFill>
              <a:latin typeface="YDW バナナスリップplus plus" panose="02020300000000000000" pitchFamily="18" charset="-128"/>
              <a:ea typeface="YDW バナナスリップplus plus" panose="02020300000000000000" pitchFamily="18" charset="-128"/>
              <a:cs typeface="Segoe UI" panose="020B0502040204020203" pitchFamily="34" charset="0"/>
            </a:endParaRPr>
          </a:p>
        </p:txBody>
      </p:sp>
      <p:sp>
        <p:nvSpPr>
          <p:cNvPr id="27" name="テキスト ボックス 26">
            <a:extLst>
              <a:ext uri="{FF2B5EF4-FFF2-40B4-BE49-F238E27FC236}">
                <a16:creationId xmlns:a16="http://schemas.microsoft.com/office/drawing/2014/main" id="{62A23091-61D0-4728-B5CA-FF0E1F7962C6}"/>
              </a:ext>
            </a:extLst>
          </p:cNvPr>
          <p:cNvSpPr txBox="1"/>
          <p:nvPr/>
        </p:nvSpPr>
        <p:spPr>
          <a:xfrm>
            <a:off x="971502" y="9636763"/>
            <a:ext cx="1730470" cy="94917"/>
          </a:xfrm>
          <a:custGeom>
            <a:avLst/>
            <a:gdLst/>
            <a:ahLst/>
            <a:cxnLst/>
            <a:rect l="l" t="t" r="r" b="b"/>
            <a:pathLst>
              <a:path w="1541304" h="84541">
                <a:moveTo>
                  <a:pt x="225914" y="52375"/>
                </a:moveTo>
                <a:lnTo>
                  <a:pt x="216550" y="52750"/>
                </a:lnTo>
                <a:cubicBezTo>
                  <a:pt x="213105" y="53083"/>
                  <a:pt x="209781" y="53801"/>
                  <a:pt x="206575" y="54904"/>
                </a:cubicBezTo>
                <a:cubicBezTo>
                  <a:pt x="203370" y="56008"/>
                  <a:pt x="200727" y="57675"/>
                  <a:pt x="198645" y="59908"/>
                </a:cubicBezTo>
                <a:cubicBezTo>
                  <a:pt x="196563" y="62140"/>
                  <a:pt x="195486" y="65114"/>
                  <a:pt x="195412" y="68832"/>
                </a:cubicBezTo>
                <a:cubicBezTo>
                  <a:pt x="195537" y="73167"/>
                  <a:pt x="196808" y="76368"/>
                  <a:pt x="199225" y="78436"/>
                </a:cubicBezTo>
                <a:lnTo>
                  <a:pt x="207676" y="81515"/>
                </a:lnTo>
                <a:lnTo>
                  <a:pt x="218320" y="78491"/>
                </a:lnTo>
                <a:cubicBezTo>
                  <a:pt x="221001" y="76582"/>
                  <a:pt x="222942" y="74416"/>
                  <a:pt x="224143" y="71994"/>
                </a:cubicBezTo>
                <a:cubicBezTo>
                  <a:pt x="225345" y="69572"/>
                  <a:pt x="225935" y="67538"/>
                  <a:pt x="225914" y="65891"/>
                </a:cubicBezTo>
                <a:close/>
                <a:moveTo>
                  <a:pt x="93282" y="28905"/>
                </a:moveTo>
                <a:lnTo>
                  <a:pt x="77705" y="36503"/>
                </a:lnTo>
                <a:cubicBezTo>
                  <a:pt x="73856" y="41420"/>
                  <a:pt x="71886" y="47831"/>
                  <a:pt x="71797" y="55734"/>
                </a:cubicBezTo>
                <a:cubicBezTo>
                  <a:pt x="71802" y="60111"/>
                  <a:pt x="72606" y="64249"/>
                  <a:pt x="74207" y="68147"/>
                </a:cubicBezTo>
                <a:cubicBezTo>
                  <a:pt x="75808" y="72046"/>
                  <a:pt x="78172" y="75229"/>
                  <a:pt x="81299" y="77696"/>
                </a:cubicBezTo>
                <a:lnTo>
                  <a:pt x="92863" y="81515"/>
                </a:lnTo>
                <a:lnTo>
                  <a:pt x="103347" y="78185"/>
                </a:lnTo>
                <a:cubicBezTo>
                  <a:pt x="106267" y="76050"/>
                  <a:pt x="108512" y="73402"/>
                  <a:pt x="110082" y="70241"/>
                </a:cubicBezTo>
                <a:cubicBezTo>
                  <a:pt x="111651" y="67080"/>
                  <a:pt x="112445" y="63919"/>
                  <a:pt x="112461" y="60757"/>
                </a:cubicBezTo>
                <a:lnTo>
                  <a:pt x="112461" y="49237"/>
                </a:lnTo>
                <a:cubicBezTo>
                  <a:pt x="112344" y="43300"/>
                  <a:pt x="110509" y="38458"/>
                  <a:pt x="106959" y="34709"/>
                </a:cubicBezTo>
                <a:close/>
                <a:moveTo>
                  <a:pt x="455232" y="28905"/>
                </a:moveTo>
                <a:lnTo>
                  <a:pt x="439655" y="36503"/>
                </a:lnTo>
                <a:cubicBezTo>
                  <a:pt x="435806" y="41420"/>
                  <a:pt x="433836" y="47831"/>
                  <a:pt x="433747" y="55734"/>
                </a:cubicBezTo>
                <a:cubicBezTo>
                  <a:pt x="433752" y="60111"/>
                  <a:pt x="434556" y="64249"/>
                  <a:pt x="436157" y="68147"/>
                </a:cubicBezTo>
                <a:cubicBezTo>
                  <a:pt x="437759" y="72046"/>
                  <a:pt x="440122" y="75229"/>
                  <a:pt x="443249" y="77696"/>
                </a:cubicBezTo>
                <a:lnTo>
                  <a:pt x="454813" y="81515"/>
                </a:lnTo>
                <a:lnTo>
                  <a:pt x="465297" y="78185"/>
                </a:lnTo>
                <a:cubicBezTo>
                  <a:pt x="468217" y="76050"/>
                  <a:pt x="470462" y="73402"/>
                  <a:pt x="472032" y="70241"/>
                </a:cubicBezTo>
                <a:cubicBezTo>
                  <a:pt x="473601" y="67080"/>
                  <a:pt x="474395" y="63919"/>
                  <a:pt x="474411" y="60757"/>
                </a:cubicBezTo>
                <a:lnTo>
                  <a:pt x="474411" y="49237"/>
                </a:lnTo>
                <a:cubicBezTo>
                  <a:pt x="474294" y="43300"/>
                  <a:pt x="472459" y="38458"/>
                  <a:pt x="468909" y="34709"/>
                </a:cubicBezTo>
                <a:close/>
                <a:moveTo>
                  <a:pt x="1217965" y="28905"/>
                </a:moveTo>
                <a:lnTo>
                  <a:pt x="1205610" y="32822"/>
                </a:lnTo>
                <a:cubicBezTo>
                  <a:pt x="1202301" y="35352"/>
                  <a:pt x="1199813" y="38621"/>
                  <a:pt x="1198146" y="42630"/>
                </a:cubicBezTo>
                <a:cubicBezTo>
                  <a:pt x="1196479" y="46639"/>
                  <a:pt x="1195644" y="50903"/>
                  <a:pt x="1195642" y="55420"/>
                </a:cubicBezTo>
                <a:cubicBezTo>
                  <a:pt x="1195685" y="60130"/>
                  <a:pt x="1196659" y="64450"/>
                  <a:pt x="1198565" y="68380"/>
                </a:cubicBezTo>
                <a:cubicBezTo>
                  <a:pt x="1200471" y="72310"/>
                  <a:pt x="1203052" y="75466"/>
                  <a:pt x="1206309" y="77847"/>
                </a:cubicBezTo>
                <a:lnTo>
                  <a:pt x="1217336" y="81515"/>
                </a:lnTo>
                <a:lnTo>
                  <a:pt x="1233148" y="74127"/>
                </a:lnTo>
                <a:cubicBezTo>
                  <a:pt x="1237391" y="69332"/>
                  <a:pt x="1239596" y="62992"/>
                  <a:pt x="1239764" y="55106"/>
                </a:cubicBezTo>
                <a:cubicBezTo>
                  <a:pt x="1239779" y="51021"/>
                  <a:pt x="1239028" y="46987"/>
                  <a:pt x="1237513" y="43003"/>
                </a:cubicBezTo>
                <a:cubicBezTo>
                  <a:pt x="1235998" y="39019"/>
                  <a:pt x="1233632" y="35699"/>
                  <a:pt x="1230417" y="33043"/>
                </a:cubicBezTo>
                <a:close/>
                <a:moveTo>
                  <a:pt x="751240" y="28905"/>
                </a:moveTo>
                <a:lnTo>
                  <a:pt x="738885" y="32822"/>
                </a:lnTo>
                <a:cubicBezTo>
                  <a:pt x="735576" y="35352"/>
                  <a:pt x="733088" y="38621"/>
                  <a:pt x="731421" y="42630"/>
                </a:cubicBezTo>
                <a:cubicBezTo>
                  <a:pt x="729753" y="46639"/>
                  <a:pt x="728919" y="50903"/>
                  <a:pt x="728917" y="55420"/>
                </a:cubicBezTo>
                <a:cubicBezTo>
                  <a:pt x="728960" y="60130"/>
                  <a:pt x="729934" y="64450"/>
                  <a:pt x="731840" y="68380"/>
                </a:cubicBezTo>
                <a:cubicBezTo>
                  <a:pt x="733746" y="72310"/>
                  <a:pt x="736327" y="75466"/>
                  <a:pt x="739584" y="77847"/>
                </a:cubicBezTo>
                <a:lnTo>
                  <a:pt x="750611" y="81515"/>
                </a:lnTo>
                <a:lnTo>
                  <a:pt x="766423" y="74127"/>
                </a:lnTo>
                <a:cubicBezTo>
                  <a:pt x="770666" y="69332"/>
                  <a:pt x="772871" y="62992"/>
                  <a:pt x="773039" y="55106"/>
                </a:cubicBezTo>
                <a:cubicBezTo>
                  <a:pt x="773053" y="51021"/>
                  <a:pt x="772303" y="46987"/>
                  <a:pt x="770788" y="43003"/>
                </a:cubicBezTo>
                <a:cubicBezTo>
                  <a:pt x="769273" y="39019"/>
                  <a:pt x="766907" y="35699"/>
                  <a:pt x="763692" y="33043"/>
                </a:cubicBezTo>
                <a:close/>
                <a:moveTo>
                  <a:pt x="1016159" y="28800"/>
                </a:moveTo>
                <a:lnTo>
                  <a:pt x="1005353" y="32353"/>
                </a:lnTo>
                <a:cubicBezTo>
                  <a:pt x="1002501" y="34627"/>
                  <a:pt x="1000320" y="37419"/>
                  <a:pt x="998808" y="40729"/>
                </a:cubicBezTo>
                <a:cubicBezTo>
                  <a:pt x="997296" y="44039"/>
                  <a:pt x="996372" y="47297"/>
                  <a:pt x="996036" y="50502"/>
                </a:cubicBezTo>
                <a:lnTo>
                  <a:pt x="1033872" y="50502"/>
                </a:lnTo>
                <a:cubicBezTo>
                  <a:pt x="1033965" y="48254"/>
                  <a:pt x="1033568" y="45446"/>
                  <a:pt x="1032680" y="42080"/>
                </a:cubicBezTo>
                <a:cubicBezTo>
                  <a:pt x="1031791" y="38713"/>
                  <a:pt x="1030059" y="35696"/>
                  <a:pt x="1027482" y="33029"/>
                </a:cubicBezTo>
                <a:close/>
                <a:moveTo>
                  <a:pt x="597059" y="28800"/>
                </a:moveTo>
                <a:lnTo>
                  <a:pt x="586253" y="32353"/>
                </a:lnTo>
                <a:cubicBezTo>
                  <a:pt x="583401" y="34627"/>
                  <a:pt x="581220" y="37419"/>
                  <a:pt x="579708" y="40729"/>
                </a:cubicBezTo>
                <a:cubicBezTo>
                  <a:pt x="578196" y="44039"/>
                  <a:pt x="577272" y="47297"/>
                  <a:pt x="576936" y="50502"/>
                </a:cubicBezTo>
                <a:lnTo>
                  <a:pt x="614772" y="50502"/>
                </a:lnTo>
                <a:cubicBezTo>
                  <a:pt x="614866" y="48254"/>
                  <a:pt x="614468" y="45446"/>
                  <a:pt x="613580" y="42080"/>
                </a:cubicBezTo>
                <a:cubicBezTo>
                  <a:pt x="612692" y="38713"/>
                  <a:pt x="610959" y="35696"/>
                  <a:pt x="608382" y="33029"/>
                </a:cubicBezTo>
                <a:close/>
                <a:moveTo>
                  <a:pt x="397034" y="28800"/>
                </a:moveTo>
                <a:lnTo>
                  <a:pt x="386228" y="32353"/>
                </a:lnTo>
                <a:cubicBezTo>
                  <a:pt x="383376" y="34627"/>
                  <a:pt x="381195" y="37419"/>
                  <a:pt x="379683" y="40729"/>
                </a:cubicBezTo>
                <a:cubicBezTo>
                  <a:pt x="378171" y="44039"/>
                  <a:pt x="377247" y="47297"/>
                  <a:pt x="376911" y="50502"/>
                </a:cubicBezTo>
                <a:lnTo>
                  <a:pt x="414747" y="50502"/>
                </a:lnTo>
                <a:cubicBezTo>
                  <a:pt x="414841" y="48254"/>
                  <a:pt x="414443" y="45446"/>
                  <a:pt x="413555" y="42080"/>
                </a:cubicBezTo>
                <a:cubicBezTo>
                  <a:pt x="412666" y="38713"/>
                  <a:pt x="410934" y="35696"/>
                  <a:pt x="408357" y="33029"/>
                </a:cubicBezTo>
                <a:close/>
                <a:moveTo>
                  <a:pt x="1168232" y="27137"/>
                </a:moveTo>
                <a:lnTo>
                  <a:pt x="1168233" y="27137"/>
                </a:lnTo>
                <a:lnTo>
                  <a:pt x="1171886" y="27137"/>
                </a:lnTo>
                <a:lnTo>
                  <a:pt x="1171887" y="27137"/>
                </a:lnTo>
                <a:lnTo>
                  <a:pt x="1171887" y="83283"/>
                </a:lnTo>
                <a:lnTo>
                  <a:pt x="1171886" y="83283"/>
                </a:lnTo>
                <a:lnTo>
                  <a:pt x="1168233" y="83283"/>
                </a:lnTo>
                <a:lnTo>
                  <a:pt x="1168232" y="83283"/>
                </a:lnTo>
                <a:close/>
                <a:moveTo>
                  <a:pt x="903931" y="27137"/>
                </a:moveTo>
                <a:lnTo>
                  <a:pt x="903932" y="27137"/>
                </a:lnTo>
                <a:lnTo>
                  <a:pt x="908435" y="27137"/>
                </a:lnTo>
                <a:lnTo>
                  <a:pt x="908436" y="27137"/>
                </a:lnTo>
                <a:lnTo>
                  <a:pt x="918597" y="41593"/>
                </a:lnTo>
                <a:cubicBezTo>
                  <a:pt x="919788" y="43293"/>
                  <a:pt x="920914" y="44921"/>
                  <a:pt x="921975" y="46477"/>
                </a:cubicBezTo>
                <a:cubicBezTo>
                  <a:pt x="923035" y="48033"/>
                  <a:pt x="924109" y="49687"/>
                  <a:pt x="925196" y="51439"/>
                </a:cubicBezTo>
                <a:lnTo>
                  <a:pt x="925404" y="51439"/>
                </a:lnTo>
                <a:cubicBezTo>
                  <a:pt x="926506" y="49685"/>
                  <a:pt x="927628" y="48035"/>
                  <a:pt x="928769" y="46490"/>
                </a:cubicBezTo>
                <a:cubicBezTo>
                  <a:pt x="929910" y="44945"/>
                  <a:pt x="931058" y="43347"/>
                  <a:pt x="932212" y="41697"/>
                </a:cubicBezTo>
                <a:lnTo>
                  <a:pt x="942373" y="27137"/>
                </a:lnTo>
                <a:lnTo>
                  <a:pt x="942374" y="27137"/>
                </a:lnTo>
                <a:lnTo>
                  <a:pt x="946772" y="27137"/>
                </a:lnTo>
                <a:lnTo>
                  <a:pt x="946773" y="27137"/>
                </a:lnTo>
                <a:lnTo>
                  <a:pt x="927081" y="54582"/>
                </a:lnTo>
                <a:lnTo>
                  <a:pt x="947611" y="83283"/>
                </a:lnTo>
                <a:lnTo>
                  <a:pt x="947610" y="83283"/>
                </a:lnTo>
                <a:lnTo>
                  <a:pt x="943107" y="83283"/>
                </a:lnTo>
                <a:lnTo>
                  <a:pt x="943106" y="83283"/>
                </a:lnTo>
                <a:lnTo>
                  <a:pt x="932527" y="68304"/>
                </a:lnTo>
                <a:cubicBezTo>
                  <a:pt x="931226" y="66484"/>
                  <a:pt x="929978" y="64703"/>
                  <a:pt x="928782" y="62962"/>
                </a:cubicBezTo>
                <a:cubicBezTo>
                  <a:pt x="927586" y="61220"/>
                  <a:pt x="926390" y="59440"/>
                  <a:pt x="925195" y="57619"/>
                </a:cubicBezTo>
                <a:lnTo>
                  <a:pt x="924986" y="57619"/>
                </a:lnTo>
                <a:cubicBezTo>
                  <a:pt x="923803" y="59512"/>
                  <a:pt x="922634" y="61279"/>
                  <a:pt x="921477" y="62922"/>
                </a:cubicBezTo>
                <a:cubicBezTo>
                  <a:pt x="920321" y="64566"/>
                  <a:pt x="919046" y="66360"/>
                  <a:pt x="917654" y="68304"/>
                </a:cubicBezTo>
                <a:lnTo>
                  <a:pt x="907284" y="83283"/>
                </a:lnTo>
                <a:lnTo>
                  <a:pt x="907283" y="83283"/>
                </a:lnTo>
                <a:lnTo>
                  <a:pt x="902675" y="83283"/>
                </a:lnTo>
                <a:lnTo>
                  <a:pt x="902674" y="83283"/>
                </a:lnTo>
                <a:lnTo>
                  <a:pt x="923414" y="54582"/>
                </a:lnTo>
                <a:close/>
                <a:moveTo>
                  <a:pt x="131149" y="27137"/>
                </a:moveTo>
                <a:lnTo>
                  <a:pt x="131150" y="27137"/>
                </a:lnTo>
                <a:lnTo>
                  <a:pt x="135549" y="27137"/>
                </a:lnTo>
                <a:lnTo>
                  <a:pt x="135550" y="27137"/>
                </a:lnTo>
                <a:lnTo>
                  <a:pt x="149481" y="63494"/>
                </a:lnTo>
                <a:cubicBezTo>
                  <a:pt x="150631" y="66288"/>
                  <a:pt x="151683" y="68873"/>
                  <a:pt x="152637" y="71247"/>
                </a:cubicBezTo>
                <a:cubicBezTo>
                  <a:pt x="153590" y="73622"/>
                  <a:pt x="154459" y="75997"/>
                  <a:pt x="155242" y="78372"/>
                </a:cubicBezTo>
                <a:lnTo>
                  <a:pt x="155451" y="78372"/>
                </a:lnTo>
                <a:cubicBezTo>
                  <a:pt x="156289" y="76030"/>
                  <a:pt x="157205" y="73642"/>
                  <a:pt x="158200" y="71207"/>
                </a:cubicBezTo>
                <a:cubicBezTo>
                  <a:pt x="159195" y="68772"/>
                  <a:pt x="160269" y="66198"/>
                  <a:pt x="161421" y="63486"/>
                </a:cubicBezTo>
                <a:lnTo>
                  <a:pt x="175667" y="27137"/>
                </a:lnTo>
                <a:lnTo>
                  <a:pt x="175668" y="27137"/>
                </a:lnTo>
                <a:lnTo>
                  <a:pt x="179752" y="27137"/>
                </a:lnTo>
                <a:lnTo>
                  <a:pt x="179753" y="27137"/>
                </a:lnTo>
                <a:lnTo>
                  <a:pt x="156709" y="83283"/>
                </a:lnTo>
                <a:lnTo>
                  <a:pt x="156708" y="83283"/>
                </a:lnTo>
                <a:lnTo>
                  <a:pt x="153566" y="83283"/>
                </a:lnTo>
                <a:lnTo>
                  <a:pt x="153565" y="83283"/>
                </a:lnTo>
                <a:close/>
                <a:moveTo>
                  <a:pt x="1334142" y="25880"/>
                </a:moveTo>
                <a:lnTo>
                  <a:pt x="1334142" y="25880"/>
                </a:lnTo>
                <a:lnTo>
                  <a:pt x="1334143" y="25880"/>
                </a:lnTo>
                <a:cubicBezTo>
                  <a:pt x="1336666" y="25906"/>
                  <a:pt x="1338932" y="26271"/>
                  <a:pt x="1340943" y="26976"/>
                </a:cubicBezTo>
                <a:cubicBezTo>
                  <a:pt x="1342954" y="27680"/>
                  <a:pt x="1344668" y="28568"/>
                  <a:pt x="1346086" y="29639"/>
                </a:cubicBezTo>
                <a:lnTo>
                  <a:pt x="1344207" y="32469"/>
                </a:lnTo>
                <a:lnTo>
                  <a:pt x="1344206" y="32469"/>
                </a:lnTo>
                <a:lnTo>
                  <a:pt x="1344206" y="32469"/>
                </a:lnTo>
                <a:cubicBezTo>
                  <a:pt x="1342673" y="31357"/>
                  <a:pt x="1341022" y="30488"/>
                  <a:pt x="1339253" y="29862"/>
                </a:cubicBezTo>
                <a:lnTo>
                  <a:pt x="1333828" y="28905"/>
                </a:lnTo>
                <a:lnTo>
                  <a:pt x="1324826" y="32207"/>
                </a:lnTo>
                <a:cubicBezTo>
                  <a:pt x="1322683" y="34303"/>
                  <a:pt x="1321595" y="36766"/>
                  <a:pt x="1321562" y="39595"/>
                </a:cubicBezTo>
                <a:cubicBezTo>
                  <a:pt x="1321576" y="42717"/>
                  <a:pt x="1322598" y="45224"/>
                  <a:pt x="1324629" y="47115"/>
                </a:cubicBezTo>
                <a:cubicBezTo>
                  <a:pt x="1326660" y="49005"/>
                  <a:pt x="1329622" y="50726"/>
                  <a:pt x="1333514" y="52276"/>
                </a:cubicBezTo>
                <a:cubicBezTo>
                  <a:pt x="1338010" y="53983"/>
                  <a:pt x="1341515" y="56097"/>
                  <a:pt x="1344029" y="58616"/>
                </a:cubicBezTo>
                <a:cubicBezTo>
                  <a:pt x="1346543" y="61136"/>
                  <a:pt x="1347820" y="64507"/>
                  <a:pt x="1347861" y="68730"/>
                </a:cubicBezTo>
                <a:cubicBezTo>
                  <a:pt x="1347755" y="73648"/>
                  <a:pt x="1346032" y="77484"/>
                  <a:pt x="1342692" y="80238"/>
                </a:cubicBezTo>
                <a:cubicBezTo>
                  <a:pt x="1339353" y="82991"/>
                  <a:pt x="1335036" y="84391"/>
                  <a:pt x="1329740" y="84436"/>
                </a:cubicBezTo>
                <a:lnTo>
                  <a:pt x="1329739" y="84436"/>
                </a:lnTo>
                <a:lnTo>
                  <a:pt x="1329739" y="84436"/>
                </a:lnTo>
                <a:cubicBezTo>
                  <a:pt x="1327116" y="84427"/>
                  <a:pt x="1324658" y="84079"/>
                  <a:pt x="1322366" y="83392"/>
                </a:cubicBezTo>
                <a:cubicBezTo>
                  <a:pt x="1320073" y="82705"/>
                  <a:pt x="1317958" y="81730"/>
                  <a:pt x="1316022" y="80467"/>
                </a:cubicBezTo>
                <a:lnTo>
                  <a:pt x="1317803" y="77428"/>
                </a:lnTo>
                <a:lnTo>
                  <a:pt x="1317803" y="77428"/>
                </a:lnTo>
                <a:lnTo>
                  <a:pt x="1317804" y="77428"/>
                </a:lnTo>
                <a:cubicBezTo>
                  <a:pt x="1319438" y="78465"/>
                  <a:pt x="1321369" y="79378"/>
                  <a:pt x="1323597" y="80166"/>
                </a:cubicBezTo>
                <a:lnTo>
                  <a:pt x="1329949" y="81411"/>
                </a:lnTo>
                <a:lnTo>
                  <a:pt x="1339698" y="78253"/>
                </a:lnTo>
                <a:cubicBezTo>
                  <a:pt x="1342489" y="76173"/>
                  <a:pt x="1343957" y="73208"/>
                  <a:pt x="1344101" y="69359"/>
                </a:cubicBezTo>
                <a:cubicBezTo>
                  <a:pt x="1344103" y="66057"/>
                  <a:pt x="1343077" y="63333"/>
                  <a:pt x="1341022" y="61184"/>
                </a:cubicBezTo>
                <a:cubicBezTo>
                  <a:pt x="1338966" y="59036"/>
                  <a:pt x="1335869" y="57149"/>
                  <a:pt x="1331731" y="55525"/>
                </a:cubicBezTo>
                <a:cubicBezTo>
                  <a:pt x="1327206" y="53761"/>
                  <a:pt x="1323758" y="51656"/>
                  <a:pt x="1321386" y="49211"/>
                </a:cubicBezTo>
                <a:cubicBezTo>
                  <a:pt x="1319014" y="46765"/>
                  <a:pt x="1317820" y="43875"/>
                  <a:pt x="1317803" y="40538"/>
                </a:cubicBezTo>
                <a:cubicBezTo>
                  <a:pt x="1317835" y="36535"/>
                  <a:pt x="1319261" y="33122"/>
                  <a:pt x="1322080" y="30301"/>
                </a:cubicBezTo>
                <a:cubicBezTo>
                  <a:pt x="1324900" y="27480"/>
                  <a:pt x="1328920" y="26006"/>
                  <a:pt x="1334142" y="25880"/>
                </a:cubicBezTo>
                <a:close/>
                <a:moveTo>
                  <a:pt x="1286841" y="25880"/>
                </a:moveTo>
                <a:lnTo>
                  <a:pt x="1286841" y="25880"/>
                </a:lnTo>
                <a:lnTo>
                  <a:pt x="1286842" y="25880"/>
                </a:lnTo>
                <a:cubicBezTo>
                  <a:pt x="1288467" y="25770"/>
                  <a:pt x="1290793" y="26209"/>
                  <a:pt x="1293822" y="27197"/>
                </a:cubicBezTo>
                <a:cubicBezTo>
                  <a:pt x="1296850" y="28184"/>
                  <a:pt x="1299633" y="30376"/>
                  <a:pt x="1302173" y="33773"/>
                </a:cubicBezTo>
                <a:cubicBezTo>
                  <a:pt x="1304712" y="37170"/>
                  <a:pt x="1306060" y="42427"/>
                  <a:pt x="1306218" y="49546"/>
                </a:cubicBezTo>
                <a:lnTo>
                  <a:pt x="1306218" y="83283"/>
                </a:lnTo>
                <a:lnTo>
                  <a:pt x="1306217" y="83283"/>
                </a:lnTo>
                <a:lnTo>
                  <a:pt x="1302564" y="83283"/>
                </a:lnTo>
                <a:lnTo>
                  <a:pt x="1302563" y="83283"/>
                </a:lnTo>
                <a:lnTo>
                  <a:pt x="1302563" y="49860"/>
                </a:lnTo>
                <a:cubicBezTo>
                  <a:pt x="1302587" y="46205"/>
                  <a:pt x="1302072" y="42805"/>
                  <a:pt x="1301018" y="39658"/>
                </a:cubicBezTo>
                <a:cubicBezTo>
                  <a:pt x="1299963" y="36512"/>
                  <a:pt x="1298221" y="33965"/>
                  <a:pt x="1295792" y="32017"/>
                </a:cubicBezTo>
                <a:lnTo>
                  <a:pt x="1286003" y="29010"/>
                </a:lnTo>
                <a:lnTo>
                  <a:pt x="1276127" y="32049"/>
                </a:lnTo>
                <a:cubicBezTo>
                  <a:pt x="1273307" y="33999"/>
                  <a:pt x="1271110" y="36433"/>
                  <a:pt x="1269536" y="39350"/>
                </a:cubicBezTo>
                <a:cubicBezTo>
                  <a:pt x="1267962" y="42268"/>
                  <a:pt x="1267162" y="45215"/>
                  <a:pt x="1267137" y="48192"/>
                </a:cubicBezTo>
                <a:lnTo>
                  <a:pt x="1267137" y="83283"/>
                </a:lnTo>
                <a:lnTo>
                  <a:pt x="1267136" y="83283"/>
                </a:lnTo>
                <a:lnTo>
                  <a:pt x="1263483" y="83283"/>
                </a:lnTo>
                <a:lnTo>
                  <a:pt x="1263482" y="83283"/>
                </a:lnTo>
                <a:lnTo>
                  <a:pt x="1263482" y="39812"/>
                </a:lnTo>
                <a:cubicBezTo>
                  <a:pt x="1263484" y="37444"/>
                  <a:pt x="1263453" y="35266"/>
                  <a:pt x="1263390" y="33278"/>
                </a:cubicBezTo>
                <a:cubicBezTo>
                  <a:pt x="1263327" y="31290"/>
                  <a:pt x="1263218" y="29243"/>
                  <a:pt x="1263063" y="27137"/>
                </a:cubicBezTo>
                <a:lnTo>
                  <a:pt x="1263064" y="27137"/>
                </a:lnTo>
                <a:lnTo>
                  <a:pt x="1266614" y="27137"/>
                </a:lnTo>
                <a:lnTo>
                  <a:pt x="1266615" y="27137"/>
                </a:lnTo>
                <a:lnTo>
                  <a:pt x="1266928" y="37602"/>
                </a:lnTo>
                <a:lnTo>
                  <a:pt x="1267136" y="37602"/>
                </a:lnTo>
                <a:cubicBezTo>
                  <a:pt x="1269162" y="33950"/>
                  <a:pt x="1271870" y="31093"/>
                  <a:pt x="1275259" y="29030"/>
                </a:cubicBezTo>
                <a:cubicBezTo>
                  <a:pt x="1278648" y="26966"/>
                  <a:pt x="1282508" y="25916"/>
                  <a:pt x="1286841" y="25880"/>
                </a:cubicBezTo>
                <a:close/>
                <a:moveTo>
                  <a:pt x="1217860" y="25880"/>
                </a:moveTo>
                <a:lnTo>
                  <a:pt x="1217860" y="25880"/>
                </a:lnTo>
                <a:lnTo>
                  <a:pt x="1217861" y="25880"/>
                </a:lnTo>
                <a:cubicBezTo>
                  <a:pt x="1225762" y="26019"/>
                  <a:pt x="1231991" y="28698"/>
                  <a:pt x="1236548" y="33917"/>
                </a:cubicBezTo>
                <a:cubicBezTo>
                  <a:pt x="1241106" y="39135"/>
                  <a:pt x="1243431" y="46058"/>
                  <a:pt x="1243524" y="54686"/>
                </a:cubicBezTo>
                <a:cubicBezTo>
                  <a:pt x="1243421" y="61687"/>
                  <a:pt x="1242034" y="67387"/>
                  <a:pt x="1239363" y="71789"/>
                </a:cubicBezTo>
                <a:cubicBezTo>
                  <a:pt x="1236692" y="76190"/>
                  <a:pt x="1233357" y="79421"/>
                  <a:pt x="1229359" y="81482"/>
                </a:cubicBezTo>
                <a:cubicBezTo>
                  <a:pt x="1225360" y="83543"/>
                  <a:pt x="1221318" y="84562"/>
                  <a:pt x="1217232" y="84541"/>
                </a:cubicBezTo>
                <a:lnTo>
                  <a:pt x="1217232" y="84541"/>
                </a:lnTo>
                <a:lnTo>
                  <a:pt x="1217231" y="84541"/>
                </a:lnTo>
                <a:cubicBezTo>
                  <a:pt x="1209893" y="84434"/>
                  <a:pt x="1203873" y="81821"/>
                  <a:pt x="1199172" y="76701"/>
                </a:cubicBezTo>
                <a:cubicBezTo>
                  <a:pt x="1194471" y="71580"/>
                  <a:pt x="1192041" y="64592"/>
                  <a:pt x="1191882" y="55734"/>
                </a:cubicBezTo>
                <a:cubicBezTo>
                  <a:pt x="1191956" y="49262"/>
                  <a:pt x="1193215" y="43810"/>
                  <a:pt x="1195659" y="39377"/>
                </a:cubicBezTo>
                <a:cubicBezTo>
                  <a:pt x="1198103" y="34945"/>
                  <a:pt x="1201286" y="31590"/>
                  <a:pt x="1205209" y="29311"/>
                </a:cubicBezTo>
                <a:cubicBezTo>
                  <a:pt x="1209132" y="27033"/>
                  <a:pt x="1213349" y="25889"/>
                  <a:pt x="1217860" y="25880"/>
                </a:cubicBezTo>
                <a:close/>
                <a:moveTo>
                  <a:pt x="1134117" y="25880"/>
                </a:moveTo>
                <a:lnTo>
                  <a:pt x="1134117" y="25880"/>
                </a:lnTo>
                <a:lnTo>
                  <a:pt x="1134118" y="25880"/>
                </a:lnTo>
                <a:cubicBezTo>
                  <a:pt x="1136641" y="25906"/>
                  <a:pt x="1138907" y="26271"/>
                  <a:pt x="1140918" y="26976"/>
                </a:cubicBezTo>
                <a:cubicBezTo>
                  <a:pt x="1142929" y="27680"/>
                  <a:pt x="1144643" y="28568"/>
                  <a:pt x="1146061" y="29639"/>
                </a:cubicBezTo>
                <a:lnTo>
                  <a:pt x="1144182" y="32469"/>
                </a:lnTo>
                <a:lnTo>
                  <a:pt x="1144181" y="32469"/>
                </a:lnTo>
                <a:lnTo>
                  <a:pt x="1144181" y="32469"/>
                </a:lnTo>
                <a:cubicBezTo>
                  <a:pt x="1142648" y="31357"/>
                  <a:pt x="1140996" y="30488"/>
                  <a:pt x="1139227" y="29862"/>
                </a:cubicBezTo>
                <a:lnTo>
                  <a:pt x="1133803" y="28905"/>
                </a:lnTo>
                <a:lnTo>
                  <a:pt x="1124800" y="32207"/>
                </a:lnTo>
                <a:cubicBezTo>
                  <a:pt x="1122658" y="34303"/>
                  <a:pt x="1121570" y="36766"/>
                  <a:pt x="1121537" y="39595"/>
                </a:cubicBezTo>
                <a:cubicBezTo>
                  <a:pt x="1121550" y="42717"/>
                  <a:pt x="1122573" y="45224"/>
                  <a:pt x="1124604" y="47115"/>
                </a:cubicBezTo>
                <a:cubicBezTo>
                  <a:pt x="1126635" y="49005"/>
                  <a:pt x="1129597" y="50726"/>
                  <a:pt x="1133489" y="52276"/>
                </a:cubicBezTo>
                <a:cubicBezTo>
                  <a:pt x="1137985" y="53983"/>
                  <a:pt x="1141490" y="56097"/>
                  <a:pt x="1144004" y="58616"/>
                </a:cubicBezTo>
                <a:cubicBezTo>
                  <a:pt x="1146518" y="61136"/>
                  <a:pt x="1147795" y="64507"/>
                  <a:pt x="1147836" y="68730"/>
                </a:cubicBezTo>
                <a:cubicBezTo>
                  <a:pt x="1147730" y="73648"/>
                  <a:pt x="1146007" y="77484"/>
                  <a:pt x="1142667" y="80238"/>
                </a:cubicBezTo>
                <a:cubicBezTo>
                  <a:pt x="1139328" y="82991"/>
                  <a:pt x="1135011" y="84391"/>
                  <a:pt x="1129715" y="84436"/>
                </a:cubicBezTo>
                <a:lnTo>
                  <a:pt x="1129714" y="84436"/>
                </a:lnTo>
                <a:lnTo>
                  <a:pt x="1129714" y="84436"/>
                </a:lnTo>
                <a:cubicBezTo>
                  <a:pt x="1127091" y="84427"/>
                  <a:pt x="1124633" y="84079"/>
                  <a:pt x="1122340" y="83392"/>
                </a:cubicBezTo>
                <a:cubicBezTo>
                  <a:pt x="1120048" y="82705"/>
                  <a:pt x="1117933" y="81730"/>
                  <a:pt x="1115996" y="80467"/>
                </a:cubicBezTo>
                <a:lnTo>
                  <a:pt x="1117778" y="77428"/>
                </a:lnTo>
                <a:lnTo>
                  <a:pt x="1117778" y="77428"/>
                </a:lnTo>
                <a:lnTo>
                  <a:pt x="1117779" y="77428"/>
                </a:lnTo>
                <a:cubicBezTo>
                  <a:pt x="1119412" y="78465"/>
                  <a:pt x="1121343" y="79378"/>
                  <a:pt x="1123571" y="80166"/>
                </a:cubicBezTo>
                <a:lnTo>
                  <a:pt x="1129924" y="81411"/>
                </a:lnTo>
                <a:lnTo>
                  <a:pt x="1139673" y="78253"/>
                </a:lnTo>
                <a:cubicBezTo>
                  <a:pt x="1142464" y="76173"/>
                  <a:pt x="1143932" y="73208"/>
                  <a:pt x="1144076" y="69359"/>
                </a:cubicBezTo>
                <a:cubicBezTo>
                  <a:pt x="1144078" y="66057"/>
                  <a:pt x="1143052" y="63333"/>
                  <a:pt x="1140997" y="61184"/>
                </a:cubicBezTo>
                <a:cubicBezTo>
                  <a:pt x="1138941" y="59036"/>
                  <a:pt x="1135844" y="57149"/>
                  <a:pt x="1131705" y="55525"/>
                </a:cubicBezTo>
                <a:cubicBezTo>
                  <a:pt x="1127181" y="53761"/>
                  <a:pt x="1123732" y="51656"/>
                  <a:pt x="1121361" y="49211"/>
                </a:cubicBezTo>
                <a:cubicBezTo>
                  <a:pt x="1118989" y="46765"/>
                  <a:pt x="1117794" y="43875"/>
                  <a:pt x="1117778" y="40538"/>
                </a:cubicBezTo>
                <a:cubicBezTo>
                  <a:pt x="1117810" y="36535"/>
                  <a:pt x="1119236" y="33122"/>
                  <a:pt x="1122055" y="30301"/>
                </a:cubicBezTo>
                <a:cubicBezTo>
                  <a:pt x="1124875" y="27480"/>
                  <a:pt x="1128895" y="26006"/>
                  <a:pt x="1134117" y="25880"/>
                </a:cubicBezTo>
                <a:close/>
                <a:moveTo>
                  <a:pt x="1077290" y="25880"/>
                </a:moveTo>
                <a:lnTo>
                  <a:pt x="1077291" y="25880"/>
                </a:lnTo>
                <a:lnTo>
                  <a:pt x="1077291" y="25880"/>
                </a:lnTo>
                <a:cubicBezTo>
                  <a:pt x="1078916" y="25770"/>
                  <a:pt x="1081243" y="26209"/>
                  <a:pt x="1084271" y="27197"/>
                </a:cubicBezTo>
                <a:cubicBezTo>
                  <a:pt x="1087300" y="28184"/>
                  <a:pt x="1090083" y="30376"/>
                  <a:pt x="1092622" y="33773"/>
                </a:cubicBezTo>
                <a:cubicBezTo>
                  <a:pt x="1095162" y="37170"/>
                  <a:pt x="1096510" y="42427"/>
                  <a:pt x="1096668" y="49546"/>
                </a:cubicBezTo>
                <a:lnTo>
                  <a:pt x="1096668" y="83283"/>
                </a:lnTo>
                <a:lnTo>
                  <a:pt x="1096667" y="83283"/>
                </a:lnTo>
                <a:lnTo>
                  <a:pt x="1093014" y="83283"/>
                </a:lnTo>
                <a:lnTo>
                  <a:pt x="1093013" y="83283"/>
                </a:lnTo>
                <a:lnTo>
                  <a:pt x="1093013" y="49860"/>
                </a:lnTo>
                <a:cubicBezTo>
                  <a:pt x="1093037" y="46205"/>
                  <a:pt x="1092522" y="42805"/>
                  <a:pt x="1091467" y="39658"/>
                </a:cubicBezTo>
                <a:cubicBezTo>
                  <a:pt x="1090413" y="36512"/>
                  <a:pt x="1088671" y="33965"/>
                  <a:pt x="1086242" y="32017"/>
                </a:cubicBezTo>
                <a:lnTo>
                  <a:pt x="1076452" y="29010"/>
                </a:lnTo>
                <a:lnTo>
                  <a:pt x="1066577" y="32049"/>
                </a:lnTo>
                <a:cubicBezTo>
                  <a:pt x="1063757" y="33999"/>
                  <a:pt x="1061560" y="36433"/>
                  <a:pt x="1059986" y="39350"/>
                </a:cubicBezTo>
                <a:cubicBezTo>
                  <a:pt x="1058411" y="42268"/>
                  <a:pt x="1057612" y="45215"/>
                  <a:pt x="1057586" y="48192"/>
                </a:cubicBezTo>
                <a:lnTo>
                  <a:pt x="1057586" y="83283"/>
                </a:lnTo>
                <a:lnTo>
                  <a:pt x="1057585" y="83283"/>
                </a:lnTo>
                <a:lnTo>
                  <a:pt x="1053932" y="83283"/>
                </a:lnTo>
                <a:lnTo>
                  <a:pt x="1053931" y="83283"/>
                </a:lnTo>
                <a:lnTo>
                  <a:pt x="1053931" y="39812"/>
                </a:lnTo>
                <a:cubicBezTo>
                  <a:pt x="1053934" y="37444"/>
                  <a:pt x="1053903" y="35266"/>
                  <a:pt x="1053840" y="33278"/>
                </a:cubicBezTo>
                <a:cubicBezTo>
                  <a:pt x="1053776" y="31290"/>
                  <a:pt x="1053667" y="29243"/>
                  <a:pt x="1053512" y="27137"/>
                </a:cubicBezTo>
                <a:lnTo>
                  <a:pt x="1053513" y="27137"/>
                </a:lnTo>
                <a:lnTo>
                  <a:pt x="1057063" y="27137"/>
                </a:lnTo>
                <a:lnTo>
                  <a:pt x="1057064" y="27137"/>
                </a:lnTo>
                <a:lnTo>
                  <a:pt x="1057378" y="37602"/>
                </a:lnTo>
                <a:lnTo>
                  <a:pt x="1057585" y="37602"/>
                </a:lnTo>
                <a:cubicBezTo>
                  <a:pt x="1059612" y="33950"/>
                  <a:pt x="1062320" y="31093"/>
                  <a:pt x="1065709" y="29030"/>
                </a:cubicBezTo>
                <a:cubicBezTo>
                  <a:pt x="1069098" y="26966"/>
                  <a:pt x="1072958" y="25916"/>
                  <a:pt x="1077290" y="25880"/>
                </a:cubicBezTo>
                <a:close/>
                <a:moveTo>
                  <a:pt x="1016578" y="25880"/>
                </a:moveTo>
                <a:lnTo>
                  <a:pt x="1016578" y="25880"/>
                </a:lnTo>
                <a:lnTo>
                  <a:pt x="1016579" y="25880"/>
                </a:lnTo>
                <a:cubicBezTo>
                  <a:pt x="1022089" y="25988"/>
                  <a:pt x="1026404" y="27389"/>
                  <a:pt x="1029525" y="30081"/>
                </a:cubicBezTo>
                <a:cubicBezTo>
                  <a:pt x="1032646" y="32773"/>
                  <a:pt x="1034841" y="36105"/>
                  <a:pt x="1036110" y="40078"/>
                </a:cubicBezTo>
                <a:cubicBezTo>
                  <a:pt x="1037379" y="44051"/>
                  <a:pt x="1037991" y="48013"/>
                  <a:pt x="1037946" y="51963"/>
                </a:cubicBezTo>
                <a:cubicBezTo>
                  <a:pt x="1037948" y="52324"/>
                  <a:pt x="1037944" y="52646"/>
                  <a:pt x="1037933" y="52928"/>
                </a:cubicBezTo>
                <a:cubicBezTo>
                  <a:pt x="1037922" y="53211"/>
                  <a:pt x="1037892" y="53480"/>
                  <a:pt x="1037842" y="53737"/>
                </a:cubicBezTo>
                <a:lnTo>
                  <a:pt x="1037841" y="53737"/>
                </a:lnTo>
                <a:lnTo>
                  <a:pt x="995617" y="53737"/>
                </a:lnTo>
                <a:cubicBezTo>
                  <a:pt x="995617" y="62595"/>
                  <a:pt x="997556" y="69408"/>
                  <a:pt x="1001434" y="74178"/>
                </a:cubicBezTo>
                <a:lnTo>
                  <a:pt x="1017941" y="81411"/>
                </a:lnTo>
                <a:lnTo>
                  <a:pt x="1027753" y="80179"/>
                </a:lnTo>
                <a:cubicBezTo>
                  <a:pt x="1030166" y="79415"/>
                  <a:pt x="1032101" y="78637"/>
                  <a:pt x="1033557" y="77847"/>
                </a:cubicBezTo>
                <a:lnTo>
                  <a:pt x="1033557" y="77847"/>
                </a:lnTo>
                <a:lnTo>
                  <a:pt x="1033558" y="77847"/>
                </a:lnTo>
                <a:lnTo>
                  <a:pt x="1034813" y="80677"/>
                </a:lnTo>
                <a:cubicBezTo>
                  <a:pt x="1034037" y="81246"/>
                  <a:pt x="1032212" y="81990"/>
                  <a:pt x="1029339" y="82910"/>
                </a:cubicBezTo>
                <a:cubicBezTo>
                  <a:pt x="1026466" y="83830"/>
                  <a:pt x="1022492" y="84338"/>
                  <a:pt x="1017417" y="84436"/>
                </a:cubicBezTo>
                <a:lnTo>
                  <a:pt x="1017417" y="84436"/>
                </a:lnTo>
                <a:lnTo>
                  <a:pt x="1017416" y="84436"/>
                </a:lnTo>
                <a:cubicBezTo>
                  <a:pt x="1009473" y="84284"/>
                  <a:pt x="1003248" y="81631"/>
                  <a:pt x="998741" y="76477"/>
                </a:cubicBezTo>
                <a:cubicBezTo>
                  <a:pt x="994234" y="71323"/>
                  <a:pt x="991939" y="64581"/>
                  <a:pt x="991857" y="56253"/>
                </a:cubicBezTo>
                <a:cubicBezTo>
                  <a:pt x="992029" y="46463"/>
                  <a:pt x="994433" y="38965"/>
                  <a:pt x="999069" y="33760"/>
                </a:cubicBezTo>
                <a:cubicBezTo>
                  <a:pt x="1003705" y="28554"/>
                  <a:pt x="1009541" y="25928"/>
                  <a:pt x="1016578" y="25880"/>
                </a:cubicBezTo>
                <a:close/>
                <a:moveTo>
                  <a:pt x="816336" y="25880"/>
                </a:moveTo>
                <a:lnTo>
                  <a:pt x="816337" y="25880"/>
                </a:lnTo>
                <a:lnTo>
                  <a:pt x="816337" y="25880"/>
                </a:lnTo>
                <a:cubicBezTo>
                  <a:pt x="816700" y="25880"/>
                  <a:pt x="817049" y="25906"/>
                  <a:pt x="817385" y="25958"/>
                </a:cubicBezTo>
                <a:cubicBezTo>
                  <a:pt x="817721" y="26011"/>
                  <a:pt x="818070" y="26089"/>
                  <a:pt x="818433" y="26194"/>
                </a:cubicBezTo>
                <a:lnTo>
                  <a:pt x="818433" y="29429"/>
                </a:lnTo>
                <a:lnTo>
                  <a:pt x="818432" y="29429"/>
                </a:lnTo>
                <a:lnTo>
                  <a:pt x="818432" y="29429"/>
                </a:lnTo>
                <a:cubicBezTo>
                  <a:pt x="817978" y="29375"/>
                  <a:pt x="817576" y="29327"/>
                  <a:pt x="817227" y="29285"/>
                </a:cubicBezTo>
                <a:lnTo>
                  <a:pt x="816023" y="29220"/>
                </a:lnTo>
                <a:lnTo>
                  <a:pt x="804799" y="35820"/>
                </a:lnTo>
                <a:cubicBezTo>
                  <a:pt x="801955" y="40064"/>
                  <a:pt x="800492" y="45407"/>
                  <a:pt x="800412" y="51851"/>
                </a:cubicBezTo>
                <a:lnTo>
                  <a:pt x="800412" y="83283"/>
                </a:lnTo>
                <a:lnTo>
                  <a:pt x="800411" y="83283"/>
                </a:lnTo>
                <a:lnTo>
                  <a:pt x="796758" y="83283"/>
                </a:lnTo>
                <a:lnTo>
                  <a:pt x="796757" y="83283"/>
                </a:lnTo>
                <a:lnTo>
                  <a:pt x="796757" y="43679"/>
                </a:lnTo>
                <a:cubicBezTo>
                  <a:pt x="796759" y="41083"/>
                  <a:pt x="796728" y="38364"/>
                  <a:pt x="796665" y="35521"/>
                </a:cubicBezTo>
                <a:cubicBezTo>
                  <a:pt x="796602" y="32678"/>
                  <a:pt x="796492" y="29883"/>
                  <a:pt x="796337" y="27137"/>
                </a:cubicBezTo>
                <a:lnTo>
                  <a:pt x="796338" y="27137"/>
                </a:lnTo>
                <a:lnTo>
                  <a:pt x="799784" y="27137"/>
                </a:lnTo>
                <a:lnTo>
                  <a:pt x="799785" y="27137"/>
                </a:lnTo>
                <a:lnTo>
                  <a:pt x="799994" y="38859"/>
                </a:lnTo>
                <a:lnTo>
                  <a:pt x="800306" y="38859"/>
                </a:lnTo>
                <a:cubicBezTo>
                  <a:pt x="801485" y="35293"/>
                  <a:pt x="803449" y="32265"/>
                  <a:pt x="806199" y="29776"/>
                </a:cubicBezTo>
                <a:cubicBezTo>
                  <a:pt x="808950" y="27287"/>
                  <a:pt x="812329" y="25988"/>
                  <a:pt x="816336" y="25880"/>
                </a:cubicBezTo>
                <a:close/>
                <a:moveTo>
                  <a:pt x="751135" y="25880"/>
                </a:moveTo>
                <a:lnTo>
                  <a:pt x="751135" y="25880"/>
                </a:lnTo>
                <a:lnTo>
                  <a:pt x="751136" y="25880"/>
                </a:lnTo>
                <a:cubicBezTo>
                  <a:pt x="759037" y="26019"/>
                  <a:pt x="765266" y="28698"/>
                  <a:pt x="769823" y="33917"/>
                </a:cubicBezTo>
                <a:cubicBezTo>
                  <a:pt x="774381" y="39135"/>
                  <a:pt x="776706" y="46058"/>
                  <a:pt x="776799" y="54686"/>
                </a:cubicBezTo>
                <a:cubicBezTo>
                  <a:pt x="776696" y="61687"/>
                  <a:pt x="775309" y="67387"/>
                  <a:pt x="772638" y="71789"/>
                </a:cubicBezTo>
                <a:cubicBezTo>
                  <a:pt x="769967" y="76190"/>
                  <a:pt x="766632" y="79421"/>
                  <a:pt x="762633" y="81482"/>
                </a:cubicBezTo>
                <a:cubicBezTo>
                  <a:pt x="758635" y="83543"/>
                  <a:pt x="754593" y="84562"/>
                  <a:pt x="750507" y="84541"/>
                </a:cubicBezTo>
                <a:lnTo>
                  <a:pt x="750506" y="84541"/>
                </a:lnTo>
                <a:lnTo>
                  <a:pt x="750506" y="84541"/>
                </a:lnTo>
                <a:cubicBezTo>
                  <a:pt x="743168" y="84434"/>
                  <a:pt x="737148" y="81821"/>
                  <a:pt x="732447" y="76701"/>
                </a:cubicBezTo>
                <a:cubicBezTo>
                  <a:pt x="727746" y="71580"/>
                  <a:pt x="725316" y="64592"/>
                  <a:pt x="725157" y="55734"/>
                </a:cubicBezTo>
                <a:cubicBezTo>
                  <a:pt x="725231" y="49262"/>
                  <a:pt x="726490" y="43810"/>
                  <a:pt x="728934" y="39377"/>
                </a:cubicBezTo>
                <a:cubicBezTo>
                  <a:pt x="731378" y="34945"/>
                  <a:pt x="734561" y="31590"/>
                  <a:pt x="738484" y="29311"/>
                </a:cubicBezTo>
                <a:cubicBezTo>
                  <a:pt x="742407" y="27033"/>
                  <a:pt x="746624" y="25889"/>
                  <a:pt x="751135" y="25880"/>
                </a:cubicBezTo>
                <a:close/>
                <a:moveTo>
                  <a:pt x="658393" y="25880"/>
                </a:moveTo>
                <a:lnTo>
                  <a:pt x="658394" y="25880"/>
                </a:lnTo>
                <a:lnTo>
                  <a:pt x="658394" y="25880"/>
                </a:lnTo>
                <a:cubicBezTo>
                  <a:pt x="660867" y="25880"/>
                  <a:pt x="663517" y="26219"/>
                  <a:pt x="666344" y="26898"/>
                </a:cubicBezTo>
                <a:cubicBezTo>
                  <a:pt x="669170" y="27576"/>
                  <a:pt x="671480" y="28595"/>
                  <a:pt x="673272" y="29954"/>
                </a:cubicBezTo>
                <a:lnTo>
                  <a:pt x="671595" y="32678"/>
                </a:lnTo>
                <a:lnTo>
                  <a:pt x="671595" y="32678"/>
                </a:lnTo>
                <a:lnTo>
                  <a:pt x="671594" y="32678"/>
                </a:lnTo>
                <a:cubicBezTo>
                  <a:pt x="670287" y="31833"/>
                  <a:pt x="668528" y="31008"/>
                  <a:pt x="666316" y="30202"/>
                </a:cubicBezTo>
                <a:lnTo>
                  <a:pt x="658289" y="28905"/>
                </a:lnTo>
                <a:lnTo>
                  <a:pt x="644854" y="32705"/>
                </a:lnTo>
                <a:cubicBezTo>
                  <a:pt x="641215" y="35167"/>
                  <a:pt x="638459" y="38398"/>
                  <a:pt x="636589" y="42398"/>
                </a:cubicBezTo>
                <a:cubicBezTo>
                  <a:pt x="634718" y="46397"/>
                  <a:pt x="633779" y="50738"/>
                  <a:pt x="633772" y="55420"/>
                </a:cubicBezTo>
                <a:cubicBezTo>
                  <a:pt x="633894" y="63243"/>
                  <a:pt x="636085" y="69500"/>
                  <a:pt x="640346" y="74192"/>
                </a:cubicBezTo>
                <a:lnTo>
                  <a:pt x="657136" y="81411"/>
                </a:lnTo>
                <a:lnTo>
                  <a:pt x="665897" y="80087"/>
                </a:lnTo>
                <a:cubicBezTo>
                  <a:pt x="668209" y="79273"/>
                  <a:pt x="670108" y="78491"/>
                  <a:pt x="671594" y="77743"/>
                </a:cubicBezTo>
                <a:lnTo>
                  <a:pt x="671595" y="77743"/>
                </a:lnTo>
                <a:lnTo>
                  <a:pt x="671595" y="77743"/>
                </a:lnTo>
                <a:lnTo>
                  <a:pt x="673062" y="80467"/>
                </a:lnTo>
                <a:cubicBezTo>
                  <a:pt x="671888" y="81137"/>
                  <a:pt x="669888" y="81942"/>
                  <a:pt x="667064" y="82884"/>
                </a:cubicBezTo>
                <a:cubicBezTo>
                  <a:pt x="664239" y="83825"/>
                  <a:pt x="660721" y="84343"/>
                  <a:pt x="656508" y="84436"/>
                </a:cubicBezTo>
                <a:lnTo>
                  <a:pt x="656508" y="84436"/>
                </a:lnTo>
                <a:lnTo>
                  <a:pt x="656507" y="84436"/>
                </a:lnTo>
                <a:cubicBezTo>
                  <a:pt x="648435" y="84286"/>
                  <a:pt x="642029" y="81603"/>
                  <a:pt x="637287" y="76386"/>
                </a:cubicBezTo>
                <a:cubicBezTo>
                  <a:pt x="632546" y="71170"/>
                  <a:pt x="630120" y="64321"/>
                  <a:pt x="630012" y="55839"/>
                </a:cubicBezTo>
                <a:cubicBezTo>
                  <a:pt x="630186" y="46659"/>
                  <a:pt x="632899" y="39399"/>
                  <a:pt x="638152" y="34061"/>
                </a:cubicBezTo>
                <a:cubicBezTo>
                  <a:pt x="643404" y="28722"/>
                  <a:pt x="650151" y="25995"/>
                  <a:pt x="658393" y="25880"/>
                </a:cubicBezTo>
                <a:close/>
                <a:moveTo>
                  <a:pt x="597478" y="25880"/>
                </a:moveTo>
                <a:lnTo>
                  <a:pt x="597479" y="25880"/>
                </a:lnTo>
                <a:lnTo>
                  <a:pt x="597479" y="25880"/>
                </a:lnTo>
                <a:cubicBezTo>
                  <a:pt x="602989" y="25988"/>
                  <a:pt x="607304" y="27389"/>
                  <a:pt x="610425" y="30081"/>
                </a:cubicBezTo>
                <a:cubicBezTo>
                  <a:pt x="613546" y="32773"/>
                  <a:pt x="615741" y="36105"/>
                  <a:pt x="617010" y="40078"/>
                </a:cubicBezTo>
                <a:cubicBezTo>
                  <a:pt x="618279" y="44051"/>
                  <a:pt x="618891" y="48013"/>
                  <a:pt x="618846" y="51963"/>
                </a:cubicBezTo>
                <a:cubicBezTo>
                  <a:pt x="618848" y="52324"/>
                  <a:pt x="618844" y="52646"/>
                  <a:pt x="618833" y="52928"/>
                </a:cubicBezTo>
                <a:cubicBezTo>
                  <a:pt x="618822" y="53211"/>
                  <a:pt x="618792" y="53480"/>
                  <a:pt x="618742" y="53737"/>
                </a:cubicBezTo>
                <a:lnTo>
                  <a:pt x="618741" y="53737"/>
                </a:lnTo>
                <a:lnTo>
                  <a:pt x="576517" y="53737"/>
                </a:lnTo>
                <a:cubicBezTo>
                  <a:pt x="576517" y="62595"/>
                  <a:pt x="578456" y="69408"/>
                  <a:pt x="582334" y="74178"/>
                </a:cubicBezTo>
                <a:lnTo>
                  <a:pt x="598841" y="81411"/>
                </a:lnTo>
                <a:lnTo>
                  <a:pt x="608653" y="80179"/>
                </a:lnTo>
                <a:cubicBezTo>
                  <a:pt x="611066" y="79415"/>
                  <a:pt x="613001" y="78637"/>
                  <a:pt x="614457" y="77847"/>
                </a:cubicBezTo>
                <a:lnTo>
                  <a:pt x="614457" y="77847"/>
                </a:lnTo>
                <a:lnTo>
                  <a:pt x="614458" y="77847"/>
                </a:lnTo>
                <a:lnTo>
                  <a:pt x="615713" y="80677"/>
                </a:lnTo>
                <a:cubicBezTo>
                  <a:pt x="614937" y="81246"/>
                  <a:pt x="613112" y="81990"/>
                  <a:pt x="610239" y="82910"/>
                </a:cubicBezTo>
                <a:cubicBezTo>
                  <a:pt x="607366" y="83830"/>
                  <a:pt x="603392" y="84338"/>
                  <a:pt x="598317" y="84436"/>
                </a:cubicBezTo>
                <a:lnTo>
                  <a:pt x="598317" y="84436"/>
                </a:lnTo>
                <a:lnTo>
                  <a:pt x="598316" y="84436"/>
                </a:lnTo>
                <a:cubicBezTo>
                  <a:pt x="590373" y="84284"/>
                  <a:pt x="584148" y="81631"/>
                  <a:pt x="579641" y="76477"/>
                </a:cubicBezTo>
                <a:cubicBezTo>
                  <a:pt x="575134" y="71323"/>
                  <a:pt x="572839" y="64581"/>
                  <a:pt x="572757" y="56253"/>
                </a:cubicBezTo>
                <a:cubicBezTo>
                  <a:pt x="572929" y="46463"/>
                  <a:pt x="575333" y="38965"/>
                  <a:pt x="579969" y="33760"/>
                </a:cubicBezTo>
                <a:cubicBezTo>
                  <a:pt x="584604" y="28554"/>
                  <a:pt x="590441" y="25928"/>
                  <a:pt x="597478" y="25880"/>
                </a:cubicBezTo>
                <a:close/>
                <a:moveTo>
                  <a:pt x="397453" y="25880"/>
                </a:moveTo>
                <a:lnTo>
                  <a:pt x="397454" y="25880"/>
                </a:lnTo>
                <a:lnTo>
                  <a:pt x="397454" y="25880"/>
                </a:lnTo>
                <a:cubicBezTo>
                  <a:pt x="402964" y="25988"/>
                  <a:pt x="407279" y="27389"/>
                  <a:pt x="410400" y="30081"/>
                </a:cubicBezTo>
                <a:cubicBezTo>
                  <a:pt x="413521" y="32773"/>
                  <a:pt x="415716" y="36105"/>
                  <a:pt x="416985" y="40078"/>
                </a:cubicBezTo>
                <a:cubicBezTo>
                  <a:pt x="418254" y="44051"/>
                  <a:pt x="418866" y="48013"/>
                  <a:pt x="418821" y="51963"/>
                </a:cubicBezTo>
                <a:cubicBezTo>
                  <a:pt x="418823" y="52324"/>
                  <a:pt x="418819" y="52646"/>
                  <a:pt x="418808" y="52928"/>
                </a:cubicBezTo>
                <a:cubicBezTo>
                  <a:pt x="418797" y="53211"/>
                  <a:pt x="418767" y="53480"/>
                  <a:pt x="418717" y="53737"/>
                </a:cubicBezTo>
                <a:lnTo>
                  <a:pt x="418716" y="53737"/>
                </a:lnTo>
                <a:lnTo>
                  <a:pt x="376492" y="53737"/>
                </a:lnTo>
                <a:cubicBezTo>
                  <a:pt x="376492" y="62595"/>
                  <a:pt x="378431" y="69408"/>
                  <a:pt x="382309" y="74178"/>
                </a:cubicBezTo>
                <a:lnTo>
                  <a:pt x="398816" y="81411"/>
                </a:lnTo>
                <a:lnTo>
                  <a:pt x="408628" y="80179"/>
                </a:lnTo>
                <a:cubicBezTo>
                  <a:pt x="411041" y="79415"/>
                  <a:pt x="412976" y="78637"/>
                  <a:pt x="414432" y="77847"/>
                </a:cubicBezTo>
                <a:lnTo>
                  <a:pt x="414432" y="77847"/>
                </a:lnTo>
                <a:lnTo>
                  <a:pt x="414433" y="77847"/>
                </a:lnTo>
                <a:lnTo>
                  <a:pt x="415688" y="80677"/>
                </a:lnTo>
                <a:cubicBezTo>
                  <a:pt x="414912" y="81246"/>
                  <a:pt x="413087" y="81990"/>
                  <a:pt x="410214" y="82910"/>
                </a:cubicBezTo>
                <a:cubicBezTo>
                  <a:pt x="407341" y="83830"/>
                  <a:pt x="403367" y="84338"/>
                  <a:pt x="398292" y="84436"/>
                </a:cubicBezTo>
                <a:lnTo>
                  <a:pt x="398292" y="84436"/>
                </a:lnTo>
                <a:lnTo>
                  <a:pt x="398291" y="84436"/>
                </a:lnTo>
                <a:cubicBezTo>
                  <a:pt x="390348" y="84284"/>
                  <a:pt x="384123" y="81631"/>
                  <a:pt x="379616" y="76477"/>
                </a:cubicBezTo>
                <a:cubicBezTo>
                  <a:pt x="375109" y="71323"/>
                  <a:pt x="372814" y="64581"/>
                  <a:pt x="372732" y="56253"/>
                </a:cubicBezTo>
                <a:cubicBezTo>
                  <a:pt x="372904" y="46463"/>
                  <a:pt x="375308" y="38965"/>
                  <a:pt x="379944" y="33760"/>
                </a:cubicBezTo>
                <a:cubicBezTo>
                  <a:pt x="384580" y="28554"/>
                  <a:pt x="390416" y="25928"/>
                  <a:pt x="397453" y="25880"/>
                </a:cubicBezTo>
                <a:close/>
                <a:moveTo>
                  <a:pt x="344068" y="25880"/>
                </a:moveTo>
                <a:lnTo>
                  <a:pt x="344069" y="25880"/>
                </a:lnTo>
                <a:lnTo>
                  <a:pt x="344069" y="25880"/>
                </a:lnTo>
                <a:cubicBezTo>
                  <a:pt x="346542" y="25880"/>
                  <a:pt x="349192" y="26219"/>
                  <a:pt x="352019" y="26898"/>
                </a:cubicBezTo>
                <a:cubicBezTo>
                  <a:pt x="354845" y="27576"/>
                  <a:pt x="357155" y="28595"/>
                  <a:pt x="358947" y="29954"/>
                </a:cubicBezTo>
                <a:lnTo>
                  <a:pt x="357270" y="32678"/>
                </a:lnTo>
                <a:lnTo>
                  <a:pt x="357270" y="32678"/>
                </a:lnTo>
                <a:lnTo>
                  <a:pt x="357269" y="32678"/>
                </a:lnTo>
                <a:cubicBezTo>
                  <a:pt x="355962" y="31833"/>
                  <a:pt x="354203" y="31008"/>
                  <a:pt x="351991" y="30202"/>
                </a:cubicBezTo>
                <a:lnTo>
                  <a:pt x="343964" y="28905"/>
                </a:lnTo>
                <a:lnTo>
                  <a:pt x="330530" y="32705"/>
                </a:lnTo>
                <a:cubicBezTo>
                  <a:pt x="326890" y="35167"/>
                  <a:pt x="324134" y="38398"/>
                  <a:pt x="322264" y="42398"/>
                </a:cubicBezTo>
                <a:cubicBezTo>
                  <a:pt x="320394" y="46397"/>
                  <a:pt x="319454" y="50738"/>
                  <a:pt x="319447" y="55420"/>
                </a:cubicBezTo>
                <a:cubicBezTo>
                  <a:pt x="319569" y="63243"/>
                  <a:pt x="321760" y="69500"/>
                  <a:pt x="326021" y="74192"/>
                </a:cubicBezTo>
                <a:lnTo>
                  <a:pt x="342811" y="81411"/>
                </a:lnTo>
                <a:lnTo>
                  <a:pt x="351572" y="80087"/>
                </a:lnTo>
                <a:cubicBezTo>
                  <a:pt x="353884" y="79273"/>
                  <a:pt x="355783" y="78491"/>
                  <a:pt x="357269" y="77743"/>
                </a:cubicBezTo>
                <a:lnTo>
                  <a:pt x="357270" y="77743"/>
                </a:lnTo>
                <a:lnTo>
                  <a:pt x="357270" y="77743"/>
                </a:lnTo>
                <a:lnTo>
                  <a:pt x="358737" y="80467"/>
                </a:lnTo>
                <a:cubicBezTo>
                  <a:pt x="357563" y="81137"/>
                  <a:pt x="355563" y="81942"/>
                  <a:pt x="352739" y="82884"/>
                </a:cubicBezTo>
                <a:cubicBezTo>
                  <a:pt x="349914" y="83825"/>
                  <a:pt x="346396" y="84343"/>
                  <a:pt x="342183" y="84436"/>
                </a:cubicBezTo>
                <a:lnTo>
                  <a:pt x="342183" y="84436"/>
                </a:lnTo>
                <a:lnTo>
                  <a:pt x="342182" y="84436"/>
                </a:lnTo>
                <a:cubicBezTo>
                  <a:pt x="334110" y="84286"/>
                  <a:pt x="327704" y="81603"/>
                  <a:pt x="322962" y="76386"/>
                </a:cubicBezTo>
                <a:cubicBezTo>
                  <a:pt x="318221" y="71170"/>
                  <a:pt x="315795" y="64321"/>
                  <a:pt x="315687" y="55839"/>
                </a:cubicBezTo>
                <a:cubicBezTo>
                  <a:pt x="315861" y="46659"/>
                  <a:pt x="318574" y="39399"/>
                  <a:pt x="323827" y="34061"/>
                </a:cubicBezTo>
                <a:cubicBezTo>
                  <a:pt x="329079" y="28722"/>
                  <a:pt x="335826" y="25995"/>
                  <a:pt x="344068" y="25880"/>
                </a:cubicBezTo>
                <a:close/>
                <a:moveTo>
                  <a:pt x="277190" y="25880"/>
                </a:moveTo>
                <a:lnTo>
                  <a:pt x="277191" y="25880"/>
                </a:lnTo>
                <a:lnTo>
                  <a:pt x="277191" y="25880"/>
                </a:lnTo>
                <a:cubicBezTo>
                  <a:pt x="278817" y="25770"/>
                  <a:pt x="281143" y="26209"/>
                  <a:pt x="284171" y="27197"/>
                </a:cubicBezTo>
                <a:cubicBezTo>
                  <a:pt x="287200" y="28184"/>
                  <a:pt x="289983" y="30376"/>
                  <a:pt x="292522" y="33773"/>
                </a:cubicBezTo>
                <a:cubicBezTo>
                  <a:pt x="295062" y="37170"/>
                  <a:pt x="296410" y="42427"/>
                  <a:pt x="296568" y="49546"/>
                </a:cubicBezTo>
                <a:lnTo>
                  <a:pt x="296568" y="83283"/>
                </a:lnTo>
                <a:lnTo>
                  <a:pt x="296567" y="83283"/>
                </a:lnTo>
                <a:lnTo>
                  <a:pt x="292914" y="83283"/>
                </a:lnTo>
                <a:lnTo>
                  <a:pt x="292913" y="83283"/>
                </a:lnTo>
                <a:lnTo>
                  <a:pt x="292913" y="49860"/>
                </a:lnTo>
                <a:cubicBezTo>
                  <a:pt x="292937" y="46205"/>
                  <a:pt x="292422" y="42805"/>
                  <a:pt x="291368" y="39658"/>
                </a:cubicBezTo>
                <a:cubicBezTo>
                  <a:pt x="290313" y="36512"/>
                  <a:pt x="288571" y="33965"/>
                  <a:pt x="286142" y="32017"/>
                </a:cubicBezTo>
                <a:lnTo>
                  <a:pt x="276352" y="29010"/>
                </a:lnTo>
                <a:lnTo>
                  <a:pt x="266477" y="32049"/>
                </a:lnTo>
                <a:cubicBezTo>
                  <a:pt x="263657" y="33999"/>
                  <a:pt x="261460" y="36433"/>
                  <a:pt x="259886" y="39350"/>
                </a:cubicBezTo>
                <a:cubicBezTo>
                  <a:pt x="258311" y="42268"/>
                  <a:pt x="257512" y="45215"/>
                  <a:pt x="257487" y="48192"/>
                </a:cubicBezTo>
                <a:lnTo>
                  <a:pt x="257487" y="83283"/>
                </a:lnTo>
                <a:lnTo>
                  <a:pt x="257486" y="83283"/>
                </a:lnTo>
                <a:lnTo>
                  <a:pt x="253833" y="83283"/>
                </a:lnTo>
                <a:lnTo>
                  <a:pt x="253832" y="83283"/>
                </a:lnTo>
                <a:lnTo>
                  <a:pt x="253832" y="39812"/>
                </a:lnTo>
                <a:cubicBezTo>
                  <a:pt x="253834" y="37444"/>
                  <a:pt x="253803" y="35266"/>
                  <a:pt x="253740" y="33278"/>
                </a:cubicBezTo>
                <a:cubicBezTo>
                  <a:pt x="253677" y="31290"/>
                  <a:pt x="253567" y="29243"/>
                  <a:pt x="253412" y="27137"/>
                </a:cubicBezTo>
                <a:lnTo>
                  <a:pt x="253413" y="27137"/>
                </a:lnTo>
                <a:lnTo>
                  <a:pt x="256964" y="27137"/>
                </a:lnTo>
                <a:lnTo>
                  <a:pt x="256965" y="27137"/>
                </a:lnTo>
                <a:lnTo>
                  <a:pt x="257278" y="37602"/>
                </a:lnTo>
                <a:lnTo>
                  <a:pt x="257486" y="37602"/>
                </a:lnTo>
                <a:cubicBezTo>
                  <a:pt x="259512" y="33950"/>
                  <a:pt x="262220" y="31093"/>
                  <a:pt x="265609" y="29030"/>
                </a:cubicBezTo>
                <a:cubicBezTo>
                  <a:pt x="268998" y="26966"/>
                  <a:pt x="272858" y="25916"/>
                  <a:pt x="277190" y="25880"/>
                </a:cubicBezTo>
                <a:close/>
                <a:moveTo>
                  <a:pt x="211239" y="25880"/>
                </a:moveTo>
                <a:lnTo>
                  <a:pt x="211239" y="25880"/>
                </a:lnTo>
                <a:lnTo>
                  <a:pt x="211240" y="25880"/>
                </a:lnTo>
                <a:cubicBezTo>
                  <a:pt x="216449" y="25974"/>
                  <a:pt x="220386" y="27159"/>
                  <a:pt x="223052" y="29437"/>
                </a:cubicBezTo>
                <a:cubicBezTo>
                  <a:pt x="225717" y="31714"/>
                  <a:pt x="227503" y="34522"/>
                  <a:pt x="228411" y="37860"/>
                </a:cubicBezTo>
                <a:cubicBezTo>
                  <a:pt x="229318" y="41197"/>
                  <a:pt x="229739" y="44503"/>
                  <a:pt x="229674" y="47777"/>
                </a:cubicBezTo>
                <a:lnTo>
                  <a:pt x="229674" y="69977"/>
                </a:lnTo>
                <a:cubicBezTo>
                  <a:pt x="229663" y="72175"/>
                  <a:pt x="229711" y="74380"/>
                  <a:pt x="229818" y="76591"/>
                </a:cubicBezTo>
                <a:cubicBezTo>
                  <a:pt x="229925" y="78802"/>
                  <a:pt x="230156" y="81033"/>
                  <a:pt x="230512" y="83283"/>
                </a:cubicBezTo>
                <a:lnTo>
                  <a:pt x="230511" y="83283"/>
                </a:lnTo>
                <a:lnTo>
                  <a:pt x="227063" y="83283"/>
                </a:lnTo>
                <a:lnTo>
                  <a:pt x="227062" y="83283"/>
                </a:lnTo>
                <a:lnTo>
                  <a:pt x="226227" y="74807"/>
                </a:lnTo>
                <a:lnTo>
                  <a:pt x="226019" y="74807"/>
                </a:lnTo>
                <a:cubicBezTo>
                  <a:pt x="224694" y="77093"/>
                  <a:pt x="222497" y="79252"/>
                  <a:pt x="219429" y="81285"/>
                </a:cubicBezTo>
                <a:cubicBezTo>
                  <a:pt x="216361" y="83319"/>
                  <a:pt x="212513" y="84404"/>
                  <a:pt x="207886" y="84541"/>
                </a:cubicBezTo>
                <a:lnTo>
                  <a:pt x="207885" y="84541"/>
                </a:lnTo>
                <a:lnTo>
                  <a:pt x="207885" y="84541"/>
                </a:lnTo>
                <a:cubicBezTo>
                  <a:pt x="204120" y="84489"/>
                  <a:pt x="201040" y="83721"/>
                  <a:pt x="198645" y="82238"/>
                </a:cubicBezTo>
                <a:cubicBezTo>
                  <a:pt x="196249" y="80756"/>
                  <a:pt x="194483" y="78871"/>
                  <a:pt x="193345" y="76585"/>
                </a:cubicBezTo>
                <a:cubicBezTo>
                  <a:pt x="192207" y="74299"/>
                  <a:pt x="191643" y="71924"/>
                  <a:pt x="191652" y="69461"/>
                </a:cubicBezTo>
                <a:cubicBezTo>
                  <a:pt x="191630" y="63046"/>
                  <a:pt x="194449" y="58034"/>
                  <a:pt x="200109" y="54426"/>
                </a:cubicBezTo>
                <a:cubicBezTo>
                  <a:pt x="205769" y="50818"/>
                  <a:pt x="214406" y="49056"/>
                  <a:pt x="226018" y="49140"/>
                </a:cubicBezTo>
                <a:cubicBezTo>
                  <a:pt x="226111" y="46878"/>
                  <a:pt x="225925" y="44191"/>
                  <a:pt x="225459" y="41079"/>
                </a:cubicBezTo>
                <a:cubicBezTo>
                  <a:pt x="224993" y="37966"/>
                  <a:pt x="223689" y="35209"/>
                  <a:pt x="221546" y="32808"/>
                </a:cubicBezTo>
                <a:lnTo>
                  <a:pt x="210925" y="29010"/>
                </a:lnTo>
                <a:lnTo>
                  <a:pt x="203771" y="30163"/>
                </a:lnTo>
                <a:cubicBezTo>
                  <a:pt x="201387" y="30928"/>
                  <a:pt x="199159" y="32046"/>
                  <a:pt x="197089" y="33518"/>
                </a:cubicBezTo>
                <a:lnTo>
                  <a:pt x="197089" y="33518"/>
                </a:lnTo>
                <a:lnTo>
                  <a:pt x="197088" y="33518"/>
                </a:lnTo>
                <a:lnTo>
                  <a:pt x="195621" y="30792"/>
                </a:lnTo>
                <a:cubicBezTo>
                  <a:pt x="198296" y="28986"/>
                  <a:pt x="201017" y="27710"/>
                  <a:pt x="203784" y="26963"/>
                </a:cubicBezTo>
                <a:cubicBezTo>
                  <a:pt x="206550" y="26217"/>
                  <a:pt x="209035" y="25856"/>
                  <a:pt x="211239" y="25880"/>
                </a:cubicBezTo>
                <a:close/>
                <a:moveTo>
                  <a:pt x="964431" y="15193"/>
                </a:moveTo>
                <a:lnTo>
                  <a:pt x="964431" y="15193"/>
                </a:lnTo>
                <a:lnTo>
                  <a:pt x="964432" y="15193"/>
                </a:lnTo>
                <a:lnTo>
                  <a:pt x="964432" y="27137"/>
                </a:lnTo>
                <a:lnTo>
                  <a:pt x="980985" y="27137"/>
                </a:lnTo>
                <a:lnTo>
                  <a:pt x="980986" y="27137"/>
                </a:lnTo>
                <a:lnTo>
                  <a:pt x="980986" y="30372"/>
                </a:lnTo>
                <a:lnTo>
                  <a:pt x="980985" y="30372"/>
                </a:lnTo>
                <a:lnTo>
                  <a:pt x="964432" y="30372"/>
                </a:lnTo>
                <a:lnTo>
                  <a:pt x="964432" y="69044"/>
                </a:lnTo>
                <a:cubicBezTo>
                  <a:pt x="964419" y="72677"/>
                  <a:pt x="965126" y="75629"/>
                  <a:pt x="966554" y="77900"/>
                </a:cubicBezTo>
                <a:lnTo>
                  <a:pt x="973233" y="81411"/>
                </a:lnTo>
                <a:lnTo>
                  <a:pt x="976912" y="81083"/>
                </a:lnTo>
                <a:cubicBezTo>
                  <a:pt x="977910" y="80876"/>
                  <a:pt x="978744" y="80635"/>
                  <a:pt x="979414" y="80363"/>
                </a:cubicBezTo>
                <a:lnTo>
                  <a:pt x="979414" y="80363"/>
                </a:lnTo>
                <a:lnTo>
                  <a:pt x="979415" y="80363"/>
                </a:lnTo>
                <a:lnTo>
                  <a:pt x="980253" y="83080"/>
                </a:lnTo>
                <a:cubicBezTo>
                  <a:pt x="979376" y="83456"/>
                  <a:pt x="978354" y="83773"/>
                  <a:pt x="977188" y="84032"/>
                </a:cubicBezTo>
                <a:cubicBezTo>
                  <a:pt x="976023" y="84290"/>
                  <a:pt x="974634" y="84425"/>
                  <a:pt x="973024" y="84436"/>
                </a:cubicBezTo>
                <a:lnTo>
                  <a:pt x="973023" y="84436"/>
                </a:lnTo>
                <a:lnTo>
                  <a:pt x="973023" y="84436"/>
                </a:lnTo>
                <a:cubicBezTo>
                  <a:pt x="969279" y="84353"/>
                  <a:pt x="966530" y="83403"/>
                  <a:pt x="964777" y="81587"/>
                </a:cubicBezTo>
                <a:cubicBezTo>
                  <a:pt x="963022" y="79770"/>
                  <a:pt x="961902" y="77587"/>
                  <a:pt x="961416" y="75037"/>
                </a:cubicBezTo>
                <a:cubicBezTo>
                  <a:pt x="960930" y="72487"/>
                  <a:pt x="960717" y="70070"/>
                  <a:pt x="960777" y="67786"/>
                </a:cubicBezTo>
                <a:lnTo>
                  <a:pt x="960777" y="30372"/>
                </a:lnTo>
                <a:lnTo>
                  <a:pt x="951034" y="30372"/>
                </a:lnTo>
                <a:lnTo>
                  <a:pt x="951033" y="30372"/>
                </a:lnTo>
                <a:lnTo>
                  <a:pt x="951033" y="27137"/>
                </a:lnTo>
                <a:lnTo>
                  <a:pt x="951034" y="27137"/>
                </a:lnTo>
                <a:lnTo>
                  <a:pt x="960777" y="27137"/>
                </a:lnTo>
                <a:lnTo>
                  <a:pt x="960777" y="16869"/>
                </a:lnTo>
                <a:close/>
                <a:moveTo>
                  <a:pt x="697731" y="15193"/>
                </a:moveTo>
                <a:lnTo>
                  <a:pt x="697731" y="15193"/>
                </a:lnTo>
                <a:lnTo>
                  <a:pt x="697732" y="15193"/>
                </a:lnTo>
                <a:lnTo>
                  <a:pt x="697732" y="27137"/>
                </a:lnTo>
                <a:lnTo>
                  <a:pt x="714285" y="27137"/>
                </a:lnTo>
                <a:lnTo>
                  <a:pt x="714286" y="27137"/>
                </a:lnTo>
                <a:lnTo>
                  <a:pt x="714286" y="30372"/>
                </a:lnTo>
                <a:lnTo>
                  <a:pt x="714285" y="30372"/>
                </a:lnTo>
                <a:lnTo>
                  <a:pt x="697732" y="30372"/>
                </a:lnTo>
                <a:lnTo>
                  <a:pt x="697732" y="69044"/>
                </a:lnTo>
                <a:cubicBezTo>
                  <a:pt x="697719" y="72677"/>
                  <a:pt x="698426" y="75629"/>
                  <a:pt x="699854" y="77900"/>
                </a:cubicBezTo>
                <a:lnTo>
                  <a:pt x="706533" y="81411"/>
                </a:lnTo>
                <a:lnTo>
                  <a:pt x="710212" y="81083"/>
                </a:lnTo>
                <a:cubicBezTo>
                  <a:pt x="711210" y="80876"/>
                  <a:pt x="712044" y="80635"/>
                  <a:pt x="712714" y="80363"/>
                </a:cubicBezTo>
                <a:lnTo>
                  <a:pt x="712714" y="80363"/>
                </a:lnTo>
                <a:lnTo>
                  <a:pt x="712715" y="80363"/>
                </a:lnTo>
                <a:lnTo>
                  <a:pt x="713553" y="83080"/>
                </a:lnTo>
                <a:cubicBezTo>
                  <a:pt x="712676" y="83456"/>
                  <a:pt x="711654" y="83773"/>
                  <a:pt x="710488" y="84032"/>
                </a:cubicBezTo>
                <a:cubicBezTo>
                  <a:pt x="709323" y="84290"/>
                  <a:pt x="707934" y="84425"/>
                  <a:pt x="706324" y="84436"/>
                </a:cubicBezTo>
                <a:lnTo>
                  <a:pt x="706323" y="84436"/>
                </a:lnTo>
                <a:lnTo>
                  <a:pt x="706323" y="84436"/>
                </a:lnTo>
                <a:cubicBezTo>
                  <a:pt x="702579" y="84353"/>
                  <a:pt x="699831" y="83403"/>
                  <a:pt x="698076" y="81587"/>
                </a:cubicBezTo>
                <a:cubicBezTo>
                  <a:pt x="696322" y="79770"/>
                  <a:pt x="695202" y="77587"/>
                  <a:pt x="694716" y="75037"/>
                </a:cubicBezTo>
                <a:cubicBezTo>
                  <a:pt x="694230" y="72487"/>
                  <a:pt x="694017" y="70070"/>
                  <a:pt x="694077" y="67786"/>
                </a:cubicBezTo>
                <a:lnTo>
                  <a:pt x="694077" y="30372"/>
                </a:lnTo>
                <a:lnTo>
                  <a:pt x="684334" y="30372"/>
                </a:lnTo>
                <a:lnTo>
                  <a:pt x="684333" y="30372"/>
                </a:lnTo>
                <a:lnTo>
                  <a:pt x="684333" y="27137"/>
                </a:lnTo>
                <a:lnTo>
                  <a:pt x="684334" y="27137"/>
                </a:lnTo>
                <a:lnTo>
                  <a:pt x="694077" y="27137"/>
                </a:lnTo>
                <a:lnTo>
                  <a:pt x="694077" y="16869"/>
                </a:lnTo>
                <a:close/>
                <a:moveTo>
                  <a:pt x="30484" y="9103"/>
                </a:moveTo>
                <a:cubicBezTo>
                  <a:pt x="29724" y="11751"/>
                  <a:pt x="29017" y="14098"/>
                  <a:pt x="28363" y="16145"/>
                </a:cubicBezTo>
                <a:cubicBezTo>
                  <a:pt x="27708" y="18191"/>
                  <a:pt x="26948" y="20437"/>
                  <a:pt x="26084" y="22883"/>
                </a:cubicBezTo>
                <a:lnTo>
                  <a:pt x="15399" y="51340"/>
                </a:lnTo>
                <a:lnTo>
                  <a:pt x="45567" y="51340"/>
                </a:lnTo>
                <a:lnTo>
                  <a:pt x="35092" y="23077"/>
                </a:lnTo>
                <a:cubicBezTo>
                  <a:pt x="34110" y="20341"/>
                  <a:pt x="33272" y="17881"/>
                  <a:pt x="32578" y="15696"/>
                </a:cubicBezTo>
                <a:cubicBezTo>
                  <a:pt x="31884" y="13511"/>
                  <a:pt x="31255" y="11314"/>
                  <a:pt x="30692" y="9103"/>
                </a:cubicBezTo>
                <a:close/>
                <a:moveTo>
                  <a:pt x="1170111" y="6811"/>
                </a:moveTo>
                <a:lnTo>
                  <a:pt x="1170111" y="6811"/>
                </a:lnTo>
                <a:lnTo>
                  <a:pt x="1170112" y="6811"/>
                </a:lnTo>
                <a:cubicBezTo>
                  <a:pt x="1171225" y="6841"/>
                  <a:pt x="1172110" y="7251"/>
                  <a:pt x="1172766" y="8040"/>
                </a:cubicBezTo>
                <a:cubicBezTo>
                  <a:pt x="1173422" y="8829"/>
                  <a:pt x="1173757" y="9814"/>
                  <a:pt x="1173773" y="10995"/>
                </a:cubicBezTo>
                <a:cubicBezTo>
                  <a:pt x="1173753" y="12268"/>
                  <a:pt x="1173400" y="13279"/>
                  <a:pt x="1172714" y="14029"/>
                </a:cubicBezTo>
                <a:cubicBezTo>
                  <a:pt x="1172027" y="14779"/>
                  <a:pt x="1171125" y="15162"/>
                  <a:pt x="1170007" y="15180"/>
                </a:cubicBezTo>
                <a:lnTo>
                  <a:pt x="1170007" y="15180"/>
                </a:lnTo>
                <a:lnTo>
                  <a:pt x="1170006" y="15180"/>
                </a:lnTo>
                <a:cubicBezTo>
                  <a:pt x="1168893" y="15143"/>
                  <a:pt x="1168008" y="14720"/>
                  <a:pt x="1167352" y="13911"/>
                </a:cubicBezTo>
                <a:cubicBezTo>
                  <a:pt x="1166697" y="13103"/>
                  <a:pt x="1166361" y="12131"/>
                  <a:pt x="1166346" y="10995"/>
                </a:cubicBezTo>
                <a:cubicBezTo>
                  <a:pt x="1166365" y="9860"/>
                  <a:pt x="1166718" y="8888"/>
                  <a:pt x="1167405" y="8079"/>
                </a:cubicBezTo>
                <a:cubicBezTo>
                  <a:pt x="1168091" y="7271"/>
                  <a:pt x="1168993" y="6848"/>
                  <a:pt x="1170111" y="6811"/>
                </a:cubicBezTo>
                <a:close/>
                <a:moveTo>
                  <a:pt x="1462478" y="5449"/>
                </a:moveTo>
                <a:lnTo>
                  <a:pt x="1462479" y="5449"/>
                </a:lnTo>
                <a:lnTo>
                  <a:pt x="1466027" y="5449"/>
                </a:lnTo>
                <a:lnTo>
                  <a:pt x="1466028" y="5449"/>
                </a:lnTo>
                <a:lnTo>
                  <a:pt x="1466028" y="83283"/>
                </a:lnTo>
                <a:lnTo>
                  <a:pt x="1466027" y="83283"/>
                </a:lnTo>
                <a:lnTo>
                  <a:pt x="1462374" y="83283"/>
                </a:lnTo>
                <a:lnTo>
                  <a:pt x="1462373" y="83283"/>
                </a:lnTo>
                <a:lnTo>
                  <a:pt x="1462373" y="9417"/>
                </a:lnTo>
                <a:lnTo>
                  <a:pt x="1462165" y="9417"/>
                </a:lnTo>
                <a:lnTo>
                  <a:pt x="1450220" y="16961"/>
                </a:lnTo>
                <a:lnTo>
                  <a:pt x="1450220" y="16961"/>
                </a:lnTo>
                <a:lnTo>
                  <a:pt x="1450219" y="16961"/>
                </a:lnTo>
                <a:lnTo>
                  <a:pt x="1448857" y="14132"/>
                </a:lnTo>
                <a:close/>
                <a:moveTo>
                  <a:pt x="1392231" y="5449"/>
                </a:moveTo>
                <a:lnTo>
                  <a:pt x="1392232" y="5449"/>
                </a:lnTo>
                <a:lnTo>
                  <a:pt x="1423861" y="5449"/>
                </a:lnTo>
                <a:lnTo>
                  <a:pt x="1423862" y="5449"/>
                </a:lnTo>
                <a:lnTo>
                  <a:pt x="1423862" y="8684"/>
                </a:lnTo>
                <a:lnTo>
                  <a:pt x="1423861" y="8684"/>
                </a:lnTo>
                <a:lnTo>
                  <a:pt x="1395480" y="8684"/>
                </a:lnTo>
                <a:lnTo>
                  <a:pt x="1391394" y="35936"/>
                </a:lnTo>
                <a:lnTo>
                  <a:pt x="1394222" y="35636"/>
                </a:lnTo>
                <a:cubicBezTo>
                  <a:pt x="1395309" y="35503"/>
                  <a:pt x="1396776" y="35430"/>
                  <a:pt x="1398622" y="35414"/>
                </a:cubicBezTo>
                <a:lnTo>
                  <a:pt x="1398622" y="35414"/>
                </a:lnTo>
                <a:lnTo>
                  <a:pt x="1398623" y="35414"/>
                </a:lnTo>
                <a:cubicBezTo>
                  <a:pt x="1402501" y="35383"/>
                  <a:pt x="1406386" y="36119"/>
                  <a:pt x="1410277" y="37623"/>
                </a:cubicBezTo>
                <a:cubicBezTo>
                  <a:pt x="1414168" y="39127"/>
                  <a:pt x="1417431" y="41586"/>
                  <a:pt x="1420065" y="45000"/>
                </a:cubicBezTo>
                <a:cubicBezTo>
                  <a:pt x="1422699" y="48413"/>
                  <a:pt x="1424069" y="52969"/>
                  <a:pt x="1424175" y="58667"/>
                </a:cubicBezTo>
                <a:cubicBezTo>
                  <a:pt x="1424114" y="63969"/>
                  <a:pt x="1422957" y="68550"/>
                  <a:pt x="1420706" y="72409"/>
                </a:cubicBezTo>
                <a:cubicBezTo>
                  <a:pt x="1418454" y="76268"/>
                  <a:pt x="1415474" y="79249"/>
                  <a:pt x="1411767" y="81350"/>
                </a:cubicBezTo>
                <a:cubicBezTo>
                  <a:pt x="1408060" y="83451"/>
                  <a:pt x="1403993" y="84514"/>
                  <a:pt x="1399566" y="84541"/>
                </a:cubicBezTo>
                <a:lnTo>
                  <a:pt x="1399566" y="84541"/>
                </a:lnTo>
                <a:lnTo>
                  <a:pt x="1399565" y="84541"/>
                </a:lnTo>
                <a:cubicBezTo>
                  <a:pt x="1395695" y="84474"/>
                  <a:pt x="1392251" y="83904"/>
                  <a:pt x="1389232" y="82831"/>
                </a:cubicBezTo>
                <a:cubicBezTo>
                  <a:pt x="1386213" y="81759"/>
                  <a:pt x="1383895" y="80586"/>
                  <a:pt x="1382277" y="79314"/>
                </a:cubicBezTo>
                <a:lnTo>
                  <a:pt x="1384268" y="76275"/>
                </a:lnTo>
                <a:lnTo>
                  <a:pt x="1384269" y="76275"/>
                </a:lnTo>
                <a:lnTo>
                  <a:pt x="1384269" y="76275"/>
                </a:lnTo>
                <a:cubicBezTo>
                  <a:pt x="1385258" y="76998"/>
                  <a:pt x="1387262" y="78015"/>
                  <a:pt x="1390281" y="79328"/>
                </a:cubicBezTo>
                <a:lnTo>
                  <a:pt x="1399670" y="81515"/>
                </a:lnTo>
                <a:lnTo>
                  <a:pt x="1414352" y="75201"/>
                </a:lnTo>
                <a:cubicBezTo>
                  <a:pt x="1418191" y="71131"/>
                  <a:pt x="1420178" y="65934"/>
                  <a:pt x="1420311" y="59611"/>
                </a:cubicBezTo>
                <a:cubicBezTo>
                  <a:pt x="1420341" y="53597"/>
                  <a:pt x="1418551" y="48619"/>
                  <a:pt x="1414941" y="44676"/>
                </a:cubicBezTo>
                <a:lnTo>
                  <a:pt x="1398099" y="38545"/>
                </a:lnTo>
                <a:lnTo>
                  <a:pt x="1391865" y="38820"/>
                </a:lnTo>
                <a:cubicBezTo>
                  <a:pt x="1390023" y="38996"/>
                  <a:pt x="1388469" y="39219"/>
                  <a:pt x="1387203" y="39488"/>
                </a:cubicBezTo>
                <a:lnTo>
                  <a:pt x="1387203" y="39488"/>
                </a:lnTo>
                <a:lnTo>
                  <a:pt x="1387202" y="39488"/>
                </a:lnTo>
                <a:close/>
                <a:moveTo>
                  <a:pt x="1518685" y="4087"/>
                </a:moveTo>
                <a:lnTo>
                  <a:pt x="1518686" y="4087"/>
                </a:lnTo>
                <a:lnTo>
                  <a:pt x="1518686" y="4087"/>
                </a:lnTo>
                <a:cubicBezTo>
                  <a:pt x="1523853" y="4188"/>
                  <a:pt x="1527930" y="5371"/>
                  <a:pt x="1530918" y="7635"/>
                </a:cubicBezTo>
                <a:cubicBezTo>
                  <a:pt x="1533906" y="9898"/>
                  <a:pt x="1536026" y="12634"/>
                  <a:pt x="1537280" y="15843"/>
                </a:cubicBezTo>
                <a:cubicBezTo>
                  <a:pt x="1538533" y="19051"/>
                  <a:pt x="1539141" y="22123"/>
                  <a:pt x="1539104" y="25058"/>
                </a:cubicBezTo>
                <a:cubicBezTo>
                  <a:pt x="1539095" y="30241"/>
                  <a:pt x="1537892" y="35301"/>
                  <a:pt x="1535495" y="40240"/>
                </a:cubicBezTo>
                <a:cubicBezTo>
                  <a:pt x="1533097" y="45178"/>
                  <a:pt x="1529559" y="50378"/>
                  <a:pt x="1524880" y="55841"/>
                </a:cubicBezTo>
                <a:cubicBezTo>
                  <a:pt x="1520201" y="61304"/>
                  <a:pt x="1514434" y="67414"/>
                  <a:pt x="1507580" y="74172"/>
                </a:cubicBezTo>
                <a:lnTo>
                  <a:pt x="1502236" y="79839"/>
                </a:lnTo>
                <a:lnTo>
                  <a:pt x="1502236" y="80049"/>
                </a:lnTo>
                <a:lnTo>
                  <a:pt x="1541303" y="80049"/>
                </a:lnTo>
                <a:lnTo>
                  <a:pt x="1541304" y="80049"/>
                </a:lnTo>
                <a:lnTo>
                  <a:pt x="1541304" y="83283"/>
                </a:lnTo>
                <a:lnTo>
                  <a:pt x="1541303" y="83283"/>
                </a:lnTo>
                <a:lnTo>
                  <a:pt x="1497312" y="83283"/>
                </a:lnTo>
                <a:lnTo>
                  <a:pt x="1497311" y="83283"/>
                </a:lnTo>
                <a:lnTo>
                  <a:pt x="1497311" y="80883"/>
                </a:lnTo>
                <a:lnTo>
                  <a:pt x="1503807" y="73752"/>
                </a:lnTo>
                <a:cubicBezTo>
                  <a:pt x="1506457" y="70945"/>
                  <a:pt x="1509539" y="67711"/>
                  <a:pt x="1513050" y="64051"/>
                </a:cubicBezTo>
                <a:cubicBezTo>
                  <a:pt x="1516562" y="60391"/>
                  <a:pt x="1520003" y="56462"/>
                  <a:pt x="1523374" y="52264"/>
                </a:cubicBezTo>
                <a:cubicBezTo>
                  <a:pt x="1526744" y="48067"/>
                  <a:pt x="1529544" y="43757"/>
                  <a:pt x="1531772" y="39337"/>
                </a:cubicBezTo>
                <a:cubicBezTo>
                  <a:pt x="1534000" y="34916"/>
                  <a:pt x="1535156" y="30541"/>
                  <a:pt x="1535239" y="26212"/>
                </a:cubicBezTo>
                <a:cubicBezTo>
                  <a:pt x="1535276" y="23069"/>
                  <a:pt x="1534783" y="20050"/>
                  <a:pt x="1533761" y="17156"/>
                </a:cubicBezTo>
                <a:cubicBezTo>
                  <a:pt x="1532738" y="14261"/>
                  <a:pt x="1530965" y="11880"/>
                  <a:pt x="1528441" y="10012"/>
                </a:cubicBezTo>
                <a:lnTo>
                  <a:pt x="1517952" y="7112"/>
                </a:lnTo>
                <a:lnTo>
                  <a:pt x="1508313" y="9578"/>
                </a:lnTo>
                <a:cubicBezTo>
                  <a:pt x="1505572" y="11109"/>
                  <a:pt x="1503406" y="12665"/>
                  <a:pt x="1501817" y="14248"/>
                </a:cubicBezTo>
                <a:lnTo>
                  <a:pt x="1501817" y="14248"/>
                </a:lnTo>
                <a:lnTo>
                  <a:pt x="1501816" y="14248"/>
                </a:lnTo>
                <a:lnTo>
                  <a:pt x="1500035" y="11730"/>
                </a:lnTo>
                <a:cubicBezTo>
                  <a:pt x="1502449" y="9437"/>
                  <a:pt x="1505217" y="7599"/>
                  <a:pt x="1508338" y="6216"/>
                </a:cubicBezTo>
                <a:cubicBezTo>
                  <a:pt x="1511460" y="4833"/>
                  <a:pt x="1514909" y="4123"/>
                  <a:pt x="1518685" y="4087"/>
                </a:cubicBezTo>
                <a:close/>
                <a:moveTo>
                  <a:pt x="853907" y="4087"/>
                </a:moveTo>
                <a:lnTo>
                  <a:pt x="853908" y="4087"/>
                </a:lnTo>
                <a:lnTo>
                  <a:pt x="891403" y="4087"/>
                </a:lnTo>
                <a:lnTo>
                  <a:pt x="891404" y="4087"/>
                </a:lnTo>
                <a:lnTo>
                  <a:pt x="891404" y="7322"/>
                </a:lnTo>
                <a:lnTo>
                  <a:pt x="891403" y="7322"/>
                </a:lnTo>
                <a:lnTo>
                  <a:pt x="857562" y="7322"/>
                </a:lnTo>
                <a:lnTo>
                  <a:pt x="857562" y="39920"/>
                </a:lnTo>
                <a:lnTo>
                  <a:pt x="889517" y="39920"/>
                </a:lnTo>
                <a:lnTo>
                  <a:pt x="889518" y="39920"/>
                </a:lnTo>
                <a:lnTo>
                  <a:pt x="889518" y="43155"/>
                </a:lnTo>
                <a:lnTo>
                  <a:pt x="889517" y="43155"/>
                </a:lnTo>
                <a:lnTo>
                  <a:pt x="857562" y="43155"/>
                </a:lnTo>
                <a:lnTo>
                  <a:pt x="857562" y="80049"/>
                </a:lnTo>
                <a:lnTo>
                  <a:pt x="893289" y="80049"/>
                </a:lnTo>
                <a:lnTo>
                  <a:pt x="893290" y="80049"/>
                </a:lnTo>
                <a:lnTo>
                  <a:pt x="893290" y="83283"/>
                </a:lnTo>
                <a:lnTo>
                  <a:pt x="893289" y="83283"/>
                </a:lnTo>
                <a:lnTo>
                  <a:pt x="853908" y="83283"/>
                </a:lnTo>
                <a:lnTo>
                  <a:pt x="853907" y="83283"/>
                </a:lnTo>
                <a:close/>
                <a:moveTo>
                  <a:pt x="510368" y="4087"/>
                </a:moveTo>
                <a:lnTo>
                  <a:pt x="510369" y="4087"/>
                </a:lnTo>
                <a:lnTo>
                  <a:pt x="514454" y="4087"/>
                </a:lnTo>
                <a:lnTo>
                  <a:pt x="514455" y="4087"/>
                </a:lnTo>
                <a:lnTo>
                  <a:pt x="529120" y="48049"/>
                </a:lnTo>
                <a:cubicBezTo>
                  <a:pt x="531115" y="53956"/>
                  <a:pt x="532913" y="59403"/>
                  <a:pt x="534515" y="64391"/>
                </a:cubicBezTo>
                <a:cubicBezTo>
                  <a:pt x="536117" y="69379"/>
                  <a:pt x="537496" y="74040"/>
                  <a:pt x="538653" y="78372"/>
                </a:cubicBezTo>
                <a:lnTo>
                  <a:pt x="538861" y="78372"/>
                </a:lnTo>
                <a:cubicBezTo>
                  <a:pt x="540079" y="73961"/>
                  <a:pt x="541572" y="69222"/>
                  <a:pt x="543339" y="64154"/>
                </a:cubicBezTo>
                <a:cubicBezTo>
                  <a:pt x="545107" y="59086"/>
                  <a:pt x="547071" y="53714"/>
                  <a:pt x="549232" y="48038"/>
                </a:cubicBezTo>
                <a:lnTo>
                  <a:pt x="565678" y="4087"/>
                </a:lnTo>
                <a:lnTo>
                  <a:pt x="565679" y="4087"/>
                </a:lnTo>
                <a:lnTo>
                  <a:pt x="569763" y="4087"/>
                </a:lnTo>
                <a:lnTo>
                  <a:pt x="569764" y="4087"/>
                </a:lnTo>
                <a:lnTo>
                  <a:pt x="540119" y="83283"/>
                </a:lnTo>
                <a:lnTo>
                  <a:pt x="540118" y="83283"/>
                </a:lnTo>
                <a:lnTo>
                  <a:pt x="536767" y="83283"/>
                </a:lnTo>
                <a:lnTo>
                  <a:pt x="536766" y="83283"/>
                </a:lnTo>
                <a:close/>
                <a:moveTo>
                  <a:pt x="29330" y="4087"/>
                </a:moveTo>
                <a:lnTo>
                  <a:pt x="29331" y="4087"/>
                </a:lnTo>
                <a:lnTo>
                  <a:pt x="32054" y="4087"/>
                </a:lnTo>
                <a:lnTo>
                  <a:pt x="32055" y="4087"/>
                </a:lnTo>
                <a:lnTo>
                  <a:pt x="61071" y="83283"/>
                </a:lnTo>
                <a:lnTo>
                  <a:pt x="61071" y="83283"/>
                </a:lnTo>
                <a:lnTo>
                  <a:pt x="57405" y="83283"/>
                </a:lnTo>
                <a:lnTo>
                  <a:pt x="57404" y="83283"/>
                </a:lnTo>
                <a:lnTo>
                  <a:pt x="46719" y="54470"/>
                </a:lnTo>
                <a:lnTo>
                  <a:pt x="14247" y="54470"/>
                </a:lnTo>
                <a:lnTo>
                  <a:pt x="3772" y="83283"/>
                </a:lnTo>
                <a:lnTo>
                  <a:pt x="3771" y="83283"/>
                </a:lnTo>
                <a:lnTo>
                  <a:pt x="1" y="83283"/>
                </a:lnTo>
                <a:lnTo>
                  <a:pt x="0" y="83283"/>
                </a:lnTo>
                <a:close/>
                <a:moveTo>
                  <a:pt x="474411" y="0"/>
                </a:moveTo>
                <a:lnTo>
                  <a:pt x="474412" y="0"/>
                </a:lnTo>
                <a:lnTo>
                  <a:pt x="478065" y="0"/>
                </a:lnTo>
                <a:lnTo>
                  <a:pt x="478066" y="0"/>
                </a:lnTo>
                <a:lnTo>
                  <a:pt x="478066" y="70815"/>
                </a:lnTo>
                <a:cubicBezTo>
                  <a:pt x="478069" y="72690"/>
                  <a:pt x="478117" y="74729"/>
                  <a:pt x="478211" y="76931"/>
                </a:cubicBezTo>
                <a:cubicBezTo>
                  <a:pt x="478304" y="79134"/>
                  <a:pt x="478431" y="81251"/>
                  <a:pt x="478590" y="83283"/>
                </a:cubicBezTo>
                <a:lnTo>
                  <a:pt x="478589" y="83283"/>
                </a:lnTo>
                <a:lnTo>
                  <a:pt x="475143" y="83283"/>
                </a:lnTo>
                <a:lnTo>
                  <a:pt x="475142" y="83283"/>
                </a:lnTo>
                <a:lnTo>
                  <a:pt x="474829" y="72083"/>
                </a:lnTo>
                <a:lnTo>
                  <a:pt x="474517" y="72083"/>
                </a:lnTo>
                <a:cubicBezTo>
                  <a:pt x="472740" y="75904"/>
                  <a:pt x="470006" y="78923"/>
                  <a:pt x="466316" y="81142"/>
                </a:cubicBezTo>
                <a:cubicBezTo>
                  <a:pt x="462626" y="83360"/>
                  <a:pt x="458582" y="84493"/>
                  <a:pt x="454184" y="84541"/>
                </a:cubicBezTo>
                <a:lnTo>
                  <a:pt x="454184" y="84541"/>
                </a:lnTo>
                <a:lnTo>
                  <a:pt x="454183" y="84541"/>
                </a:lnTo>
                <a:cubicBezTo>
                  <a:pt x="447083" y="84404"/>
                  <a:pt x="441321" y="81773"/>
                  <a:pt x="436897" y="76648"/>
                </a:cubicBezTo>
                <a:cubicBezTo>
                  <a:pt x="432473" y="71524"/>
                  <a:pt x="430169" y="64727"/>
                  <a:pt x="429987" y="56258"/>
                </a:cubicBezTo>
                <a:cubicBezTo>
                  <a:pt x="430009" y="49978"/>
                  <a:pt x="431151" y="44573"/>
                  <a:pt x="433415" y="40045"/>
                </a:cubicBezTo>
                <a:cubicBezTo>
                  <a:pt x="435678" y="35517"/>
                  <a:pt x="438722" y="32031"/>
                  <a:pt x="442545" y="29587"/>
                </a:cubicBezTo>
                <a:cubicBezTo>
                  <a:pt x="446369" y="27143"/>
                  <a:pt x="450633" y="25907"/>
                  <a:pt x="455336" y="25880"/>
                </a:cubicBezTo>
                <a:lnTo>
                  <a:pt x="455337" y="25880"/>
                </a:lnTo>
                <a:lnTo>
                  <a:pt x="455337" y="25880"/>
                </a:lnTo>
                <a:cubicBezTo>
                  <a:pt x="459027" y="25910"/>
                  <a:pt x="462626" y="26842"/>
                  <a:pt x="466132" y="28676"/>
                </a:cubicBezTo>
                <a:cubicBezTo>
                  <a:pt x="469639" y="30511"/>
                  <a:pt x="472294" y="33068"/>
                  <a:pt x="474098" y="36346"/>
                </a:cubicBezTo>
                <a:lnTo>
                  <a:pt x="474411" y="36346"/>
                </a:lnTo>
                <a:close/>
                <a:moveTo>
                  <a:pt x="112461" y="0"/>
                </a:moveTo>
                <a:lnTo>
                  <a:pt x="112462" y="0"/>
                </a:lnTo>
                <a:lnTo>
                  <a:pt x="116115" y="0"/>
                </a:lnTo>
                <a:lnTo>
                  <a:pt x="116116" y="0"/>
                </a:lnTo>
                <a:lnTo>
                  <a:pt x="116116" y="70815"/>
                </a:lnTo>
                <a:cubicBezTo>
                  <a:pt x="116119" y="72690"/>
                  <a:pt x="116167" y="74729"/>
                  <a:pt x="116261" y="76931"/>
                </a:cubicBezTo>
                <a:cubicBezTo>
                  <a:pt x="116354" y="79134"/>
                  <a:pt x="116481" y="81251"/>
                  <a:pt x="116640" y="83283"/>
                </a:cubicBezTo>
                <a:lnTo>
                  <a:pt x="116639" y="83283"/>
                </a:lnTo>
                <a:lnTo>
                  <a:pt x="113193" y="83283"/>
                </a:lnTo>
                <a:lnTo>
                  <a:pt x="113192" y="83283"/>
                </a:lnTo>
                <a:lnTo>
                  <a:pt x="112879" y="72083"/>
                </a:lnTo>
                <a:lnTo>
                  <a:pt x="112567" y="72083"/>
                </a:lnTo>
                <a:cubicBezTo>
                  <a:pt x="110790" y="75904"/>
                  <a:pt x="108056" y="78923"/>
                  <a:pt x="104366" y="81142"/>
                </a:cubicBezTo>
                <a:cubicBezTo>
                  <a:pt x="100676" y="83360"/>
                  <a:pt x="96632" y="84493"/>
                  <a:pt x="92234" y="84541"/>
                </a:cubicBezTo>
                <a:lnTo>
                  <a:pt x="92234" y="84541"/>
                </a:lnTo>
                <a:lnTo>
                  <a:pt x="92233" y="84541"/>
                </a:lnTo>
                <a:cubicBezTo>
                  <a:pt x="85133" y="84404"/>
                  <a:pt x="79371" y="81773"/>
                  <a:pt x="74947" y="76648"/>
                </a:cubicBezTo>
                <a:cubicBezTo>
                  <a:pt x="70523" y="71524"/>
                  <a:pt x="68219" y="64727"/>
                  <a:pt x="68037" y="56258"/>
                </a:cubicBezTo>
                <a:cubicBezTo>
                  <a:pt x="68059" y="49978"/>
                  <a:pt x="69201" y="44573"/>
                  <a:pt x="71465" y="40045"/>
                </a:cubicBezTo>
                <a:cubicBezTo>
                  <a:pt x="73728" y="35517"/>
                  <a:pt x="76772" y="32031"/>
                  <a:pt x="80596" y="29587"/>
                </a:cubicBezTo>
                <a:cubicBezTo>
                  <a:pt x="84419" y="27143"/>
                  <a:pt x="88683" y="25907"/>
                  <a:pt x="93386" y="25880"/>
                </a:cubicBezTo>
                <a:lnTo>
                  <a:pt x="93387" y="25880"/>
                </a:lnTo>
                <a:lnTo>
                  <a:pt x="93387" y="25880"/>
                </a:lnTo>
                <a:cubicBezTo>
                  <a:pt x="97077" y="25910"/>
                  <a:pt x="100676" y="26842"/>
                  <a:pt x="104182" y="28676"/>
                </a:cubicBezTo>
                <a:cubicBezTo>
                  <a:pt x="107689" y="30511"/>
                  <a:pt x="110344" y="33068"/>
                  <a:pt x="112148" y="36346"/>
                </a:cubicBezTo>
                <a:lnTo>
                  <a:pt x="112461" y="3634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800" b="1" dirty="0">
              <a:solidFill>
                <a:schemeClr val="bg1"/>
              </a:solidFill>
              <a:latin typeface="小塚ゴシック Pro EL" panose="020B0200000000000000" pitchFamily="34" charset="-128"/>
              <a:ea typeface="小塚ゴシック Pro EL" panose="020B0200000000000000" pitchFamily="34" charset="-128"/>
              <a:cs typeface="Segoe UI" panose="020B0502040204020203" pitchFamily="34" charset="0"/>
            </a:endParaRPr>
          </a:p>
        </p:txBody>
      </p:sp>
      <p:pic>
        <p:nvPicPr>
          <p:cNvPr id="29" name="図 28">
            <a:extLst>
              <a:ext uri="{FF2B5EF4-FFF2-40B4-BE49-F238E27FC236}">
                <a16:creationId xmlns:a16="http://schemas.microsoft.com/office/drawing/2014/main" id="{BEA509E1-CA2E-4539-AE57-61FBEB32B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01" y="1162046"/>
            <a:ext cx="3612814" cy="1395199"/>
          </a:xfrm>
          <a:prstGeom prst="rect">
            <a:avLst/>
          </a:prstGeom>
        </p:spPr>
      </p:pic>
      <p:sp>
        <p:nvSpPr>
          <p:cNvPr id="30" name="テキスト ボックス 29">
            <a:extLst>
              <a:ext uri="{FF2B5EF4-FFF2-40B4-BE49-F238E27FC236}">
                <a16:creationId xmlns:a16="http://schemas.microsoft.com/office/drawing/2014/main" id="{7EAE7C8F-FCE6-4874-8A8B-3D4D81464967}"/>
              </a:ext>
            </a:extLst>
          </p:cNvPr>
          <p:cNvSpPr txBox="1"/>
          <p:nvPr/>
        </p:nvSpPr>
        <p:spPr>
          <a:xfrm>
            <a:off x="584301" y="301670"/>
            <a:ext cx="6356168" cy="769441"/>
          </a:xfrm>
          <a:prstGeom prst="rect">
            <a:avLst/>
          </a:prstGeom>
          <a:noFill/>
          <a:ln>
            <a:noFill/>
          </a:ln>
          <a:effectLst>
            <a:glow rad="101600">
              <a:schemeClr val="tx1">
                <a:alpha val="60000"/>
              </a:schemeClr>
            </a:glow>
          </a:effectLst>
        </p:spPr>
        <p:txBody>
          <a:bodyPr wrap="square" rtlCol="0">
            <a:spAutoFit/>
          </a:bodyPr>
          <a:lstStyle/>
          <a:p>
            <a:pPr algn="ctr"/>
            <a:r>
              <a:rPr lang="en-US" altLang="ja-JP" sz="2800" b="1" dirty="0">
                <a:solidFill>
                  <a:schemeClr val="accent5">
                    <a:lumMod val="60000"/>
                    <a:lumOff val="40000"/>
                  </a:schemeClr>
                </a:solidFill>
                <a:latin typeface="Yu Gothic UI" panose="020B0500000000000000" pitchFamily="50" charset="-128"/>
                <a:ea typeface="Yu Gothic UI" panose="020B0500000000000000" pitchFamily="50" charset="-128"/>
                <a:cs typeface="Segoe UI" panose="020B0502040204020203" pitchFamily="34" charset="0"/>
              </a:rPr>
              <a:t>2024.09</a:t>
            </a:r>
          </a:p>
          <a:p>
            <a:pPr algn="ctr"/>
            <a:r>
              <a:rPr lang="en-US" altLang="ja-JP" sz="1600" b="1" dirty="0">
                <a:solidFill>
                  <a:schemeClr val="accent5">
                    <a:lumMod val="60000"/>
                    <a:lumOff val="40000"/>
                  </a:schemeClr>
                </a:solidFill>
                <a:latin typeface="Yu Gothic UI" panose="020B0500000000000000" pitchFamily="50" charset="-128"/>
                <a:ea typeface="Yu Gothic UI" panose="020B0500000000000000" pitchFamily="50" charset="-128"/>
                <a:cs typeface="Segoe UI" panose="020B0502040204020203" pitchFamily="34" charset="0"/>
              </a:rPr>
              <a:t>NEW Intel Xeon W-3500 and Xeon W-2500 Processors released</a:t>
            </a:r>
          </a:p>
        </p:txBody>
      </p:sp>
      <p:sp>
        <p:nvSpPr>
          <p:cNvPr id="32" name="テキスト ボックス 31">
            <a:extLst>
              <a:ext uri="{FF2B5EF4-FFF2-40B4-BE49-F238E27FC236}">
                <a16:creationId xmlns:a16="http://schemas.microsoft.com/office/drawing/2014/main" id="{56046B95-E1B0-4962-AFB9-B925CE8DF5C4}"/>
              </a:ext>
            </a:extLst>
          </p:cNvPr>
          <p:cNvSpPr txBox="1"/>
          <p:nvPr/>
        </p:nvSpPr>
        <p:spPr>
          <a:xfrm>
            <a:off x="4268773" y="1184414"/>
            <a:ext cx="2793920" cy="1384995"/>
          </a:xfrm>
          <a:prstGeom prst="rect">
            <a:avLst/>
          </a:prstGeom>
          <a:noFill/>
          <a:ln>
            <a:noFill/>
          </a:ln>
          <a:effectLst>
            <a:glow rad="101600">
              <a:schemeClr val="tx1">
                <a:alpha val="60000"/>
              </a:schemeClr>
            </a:glow>
          </a:effectLst>
        </p:spPr>
        <p:txBody>
          <a:bodyPr wrap="square" rtlCol="0">
            <a:spAutoFit/>
          </a:bodyPr>
          <a:lstStyle/>
          <a:p>
            <a:pPr algn="ctr"/>
            <a:r>
              <a:rPr lang="ja-JP" altLang="en-US"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最新</a:t>
            </a:r>
            <a:r>
              <a:rPr lang="en-US" altLang="ja-JP"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a:t>
            </a:r>
          </a:p>
          <a:p>
            <a:pPr algn="ctr"/>
            <a:r>
              <a:rPr lang="ja-JP" altLang="en-US"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第</a:t>
            </a:r>
            <a:r>
              <a:rPr lang="en-US" altLang="ja-JP"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5</a:t>
            </a:r>
            <a:r>
              <a:rPr lang="ja-JP" altLang="en-US"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世代の</a:t>
            </a:r>
            <a:endParaRPr lang="en-US" altLang="ja-JP"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endParaRPr>
          </a:p>
          <a:p>
            <a:pPr algn="ctr"/>
            <a:r>
              <a:rPr lang="en-US" altLang="ja-JP"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Xeon W</a:t>
            </a:r>
            <a:r>
              <a:rPr lang="ja-JP" altLang="en-US"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登場</a:t>
            </a:r>
            <a:r>
              <a:rPr lang="en-US" altLang="ja-JP" sz="28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a:t>
            </a:r>
          </a:p>
        </p:txBody>
      </p:sp>
      <p:cxnSp>
        <p:nvCxnSpPr>
          <p:cNvPr id="34" name="直線コネクタ 33">
            <a:extLst>
              <a:ext uri="{FF2B5EF4-FFF2-40B4-BE49-F238E27FC236}">
                <a16:creationId xmlns:a16="http://schemas.microsoft.com/office/drawing/2014/main" id="{7BC21822-3A96-4A04-A39E-1AFAB6ED1CFC}"/>
              </a:ext>
            </a:extLst>
          </p:cNvPr>
          <p:cNvCxnSpPr>
            <a:cxnSpLocks/>
          </p:cNvCxnSpPr>
          <p:nvPr/>
        </p:nvCxnSpPr>
        <p:spPr>
          <a:xfrm>
            <a:off x="584301" y="2653211"/>
            <a:ext cx="633235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40B355-9815-4EF6-B3D9-5D8426D093EB}"/>
              </a:ext>
            </a:extLst>
          </p:cNvPr>
          <p:cNvSpPr txBox="1"/>
          <p:nvPr/>
        </p:nvSpPr>
        <p:spPr>
          <a:xfrm>
            <a:off x="584300" y="2768314"/>
            <a:ext cx="6356167"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16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旧モデルよりさらに進化した特徴</a:t>
            </a:r>
            <a:r>
              <a:rPr lang="en-US" altLang="ja-JP" sz="16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3</a:t>
            </a:r>
            <a:r>
              <a:rPr lang="ja-JP" altLang="en-US" sz="16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選</a:t>
            </a:r>
            <a:endParaRPr lang="en-US" altLang="ja-JP" sz="16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38" name="図 37">
            <a:extLst>
              <a:ext uri="{FF2B5EF4-FFF2-40B4-BE49-F238E27FC236}">
                <a16:creationId xmlns:a16="http://schemas.microsoft.com/office/drawing/2014/main" id="{203C2569-76CE-4BB1-975D-96E8ADCBCD61}"/>
              </a:ext>
            </a:extLst>
          </p:cNvPr>
          <p:cNvPicPr>
            <a:picLocks noChangeAspect="1"/>
          </p:cNvPicPr>
          <p:nvPr/>
        </p:nvPicPr>
        <p:blipFill rotWithShape="1">
          <a:blip r:embed="rId5">
            <a:extLst>
              <a:ext uri="{28A0092B-C50C-407E-A947-70E740481C1C}">
                <a14:useLocalDpi xmlns:a14="http://schemas.microsoft.com/office/drawing/2010/main" val="0"/>
              </a:ext>
            </a:extLst>
          </a:blip>
          <a:srcRect r="25035"/>
          <a:stretch/>
        </p:blipFill>
        <p:spPr>
          <a:xfrm>
            <a:off x="876390" y="3991330"/>
            <a:ext cx="1914759" cy="1353222"/>
          </a:xfrm>
          <a:prstGeom prst="rect">
            <a:avLst/>
          </a:prstGeom>
        </p:spPr>
      </p:pic>
      <p:pic>
        <p:nvPicPr>
          <p:cNvPr id="40" name="図 39">
            <a:extLst>
              <a:ext uri="{FF2B5EF4-FFF2-40B4-BE49-F238E27FC236}">
                <a16:creationId xmlns:a16="http://schemas.microsoft.com/office/drawing/2014/main" id="{B37A2DA4-B10B-4D8D-8A60-2EED54453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5450" y="4339984"/>
            <a:ext cx="1427269" cy="821802"/>
          </a:xfrm>
          <a:prstGeom prst="rect">
            <a:avLst/>
          </a:prstGeom>
        </p:spPr>
      </p:pic>
      <p:pic>
        <p:nvPicPr>
          <p:cNvPr id="42" name="図 41">
            <a:extLst>
              <a:ext uri="{FF2B5EF4-FFF2-40B4-BE49-F238E27FC236}">
                <a16:creationId xmlns:a16="http://schemas.microsoft.com/office/drawing/2014/main" id="{A9E6FDB5-F2E4-40B0-B678-8E7C58DE3006}"/>
              </a:ext>
            </a:extLst>
          </p:cNvPr>
          <p:cNvPicPr>
            <a:picLocks noChangeAspect="1"/>
          </p:cNvPicPr>
          <p:nvPr/>
        </p:nvPicPr>
        <p:blipFill rotWithShape="1">
          <a:blip r:embed="rId7">
            <a:extLst>
              <a:ext uri="{28A0092B-C50C-407E-A947-70E740481C1C}">
                <a14:useLocalDpi xmlns:a14="http://schemas.microsoft.com/office/drawing/2010/main" val="0"/>
              </a:ext>
            </a:extLst>
          </a:blip>
          <a:srcRect l="9533" r="11165"/>
          <a:stretch/>
        </p:blipFill>
        <p:spPr>
          <a:xfrm>
            <a:off x="876390" y="6381936"/>
            <a:ext cx="1914760" cy="1355610"/>
          </a:xfrm>
          <a:prstGeom prst="rect">
            <a:avLst/>
          </a:prstGeom>
        </p:spPr>
      </p:pic>
      <p:pic>
        <p:nvPicPr>
          <p:cNvPr id="46" name="図 45">
            <a:extLst>
              <a:ext uri="{FF2B5EF4-FFF2-40B4-BE49-F238E27FC236}">
                <a16:creationId xmlns:a16="http://schemas.microsoft.com/office/drawing/2014/main" id="{9CEBACEF-7230-4ECE-A192-E69565A5EB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7261" y="6873421"/>
            <a:ext cx="553016" cy="40059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図 122">
            <a:extLst>
              <a:ext uri="{FF2B5EF4-FFF2-40B4-BE49-F238E27FC236}">
                <a16:creationId xmlns:a16="http://schemas.microsoft.com/office/drawing/2014/main" id="{39DBE49B-2EF5-4B0A-95DE-9562C903A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81"/>
            <a:ext cx="7559675" cy="2609568"/>
          </a:xfrm>
          <a:prstGeom prst="rect">
            <a:avLst/>
          </a:prstGeom>
        </p:spPr>
      </p:pic>
      <p:grpSp>
        <p:nvGrpSpPr>
          <p:cNvPr id="2" name="Group 3">
            <a:extLst>
              <a:ext uri="{FF2B5EF4-FFF2-40B4-BE49-F238E27FC236}">
                <a16:creationId xmlns:a16="http://schemas.microsoft.com/office/drawing/2014/main" id="{DE5AB366-9946-4F39-BE17-E6576E66FD18}"/>
              </a:ext>
            </a:extLst>
          </p:cNvPr>
          <p:cNvGrpSpPr>
            <a:grpSpLocks/>
          </p:cNvGrpSpPr>
          <p:nvPr/>
        </p:nvGrpSpPr>
        <p:grpSpPr bwMode="auto">
          <a:xfrm>
            <a:off x="484228" y="9026379"/>
            <a:ext cx="6546764" cy="1139039"/>
            <a:chOff x="704" y="14562"/>
            <a:chExt cx="10320" cy="1796"/>
          </a:xfrm>
        </p:grpSpPr>
        <p:grpSp>
          <p:nvGrpSpPr>
            <p:cNvPr id="3" name="Group 4">
              <a:extLst>
                <a:ext uri="{FF2B5EF4-FFF2-40B4-BE49-F238E27FC236}">
                  <a16:creationId xmlns:a16="http://schemas.microsoft.com/office/drawing/2014/main" id="{7BD1774E-4580-4A18-BEE3-DBCEB25041FA}"/>
                </a:ext>
              </a:extLst>
            </p:cNvPr>
            <p:cNvGrpSpPr>
              <a:grpSpLocks/>
            </p:cNvGrpSpPr>
            <p:nvPr/>
          </p:nvGrpSpPr>
          <p:grpSpPr bwMode="auto">
            <a:xfrm>
              <a:off x="704" y="14562"/>
              <a:ext cx="10320" cy="859"/>
              <a:chOff x="581" y="13438"/>
              <a:chExt cx="9315" cy="776"/>
            </a:xfrm>
          </p:grpSpPr>
          <p:grpSp>
            <p:nvGrpSpPr>
              <p:cNvPr id="19" name="Group 5">
                <a:extLst>
                  <a:ext uri="{FF2B5EF4-FFF2-40B4-BE49-F238E27FC236}">
                    <a16:creationId xmlns:a16="http://schemas.microsoft.com/office/drawing/2014/main" id="{84DD8F2D-D4CE-4CB9-BFB5-11DA80B5DDA8}"/>
                  </a:ext>
                </a:extLst>
              </p:cNvPr>
              <p:cNvGrpSpPr>
                <a:grpSpLocks/>
              </p:cNvGrpSpPr>
              <p:nvPr/>
            </p:nvGrpSpPr>
            <p:grpSpPr bwMode="auto">
              <a:xfrm>
                <a:off x="581" y="13438"/>
                <a:ext cx="3635" cy="776"/>
                <a:chOff x="1217" y="15623"/>
                <a:chExt cx="2820" cy="602"/>
              </a:xfrm>
            </p:grpSpPr>
            <p:pic>
              <p:nvPicPr>
                <p:cNvPr id="22" name="図 3" descr="説明: C:\Users\hayashi\AppData\Local\Microsoft\Windows\INetCache\Content.Word\APP_logo_new2_1.jpg">
                  <a:extLst>
                    <a:ext uri="{FF2B5EF4-FFF2-40B4-BE49-F238E27FC236}">
                      <a16:creationId xmlns:a16="http://schemas.microsoft.com/office/drawing/2014/main" id="{7771FDA1-9051-4332-BBB9-BDD4085CD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8156"/>
                <a:stretch>
                  <a:fillRect/>
                </a:stretch>
              </p:blipFill>
              <p:spPr bwMode="auto">
                <a:xfrm>
                  <a:off x="1217" y="15623"/>
                  <a:ext cx="647"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a:extLst>
                    <a:ext uri="{FF2B5EF4-FFF2-40B4-BE49-F238E27FC236}">
                      <a16:creationId xmlns:a16="http://schemas.microsoft.com/office/drawing/2014/main" id="{AECA0A1B-53C0-434D-9364-E4BC1A7F6CD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874" y="15652"/>
                  <a:ext cx="2163"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8">
                  <a:extLst>
                    <a:ext uri="{FF2B5EF4-FFF2-40B4-BE49-F238E27FC236}">
                      <a16:creationId xmlns:a16="http://schemas.microsoft.com/office/drawing/2014/main" id="{3A88A6E5-FB52-41F0-9D71-8F588E46FBD7}"/>
                    </a:ext>
                  </a:extLst>
                </p:cNvPr>
                <p:cNvSpPr>
                  <a:spLocks noChangeArrowheads="1"/>
                </p:cNvSpPr>
                <p:nvPr/>
              </p:nvSpPr>
              <p:spPr bwMode="auto">
                <a:xfrm>
                  <a:off x="1916" y="16128"/>
                  <a:ext cx="529"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5" name="Rectangle 9">
                  <a:extLst>
                    <a:ext uri="{FF2B5EF4-FFF2-40B4-BE49-F238E27FC236}">
                      <a16:creationId xmlns:a16="http://schemas.microsoft.com/office/drawing/2014/main" id="{460C6B4D-7A22-4575-AB0C-C57376B016A2}"/>
                    </a:ext>
                  </a:extLst>
                </p:cNvPr>
                <p:cNvSpPr>
                  <a:spLocks noChangeArrowheads="1"/>
                </p:cNvSpPr>
                <p:nvPr/>
              </p:nvSpPr>
              <p:spPr bwMode="auto">
                <a:xfrm>
                  <a:off x="3462" y="16128"/>
                  <a:ext cx="529"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6" name="WordArt 10">
                  <a:extLst>
                    <a:ext uri="{FF2B5EF4-FFF2-40B4-BE49-F238E27FC236}">
                      <a16:creationId xmlns:a16="http://schemas.microsoft.com/office/drawing/2014/main" id="{8C72FA87-0A45-4AF0-9E0B-752E760FC58B}"/>
                    </a:ext>
                  </a:extLst>
                </p:cNvPr>
                <p:cNvSpPr>
                  <a:spLocks noChangeArrowheads="1" noChangeShapeType="1" noTextEdit="1"/>
                </p:cNvSpPr>
                <p:nvPr/>
              </p:nvSpPr>
              <p:spPr bwMode="auto">
                <a:xfrm>
                  <a:off x="2519" y="16103"/>
                  <a:ext cx="60"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27" name="WordArt 11">
                  <a:extLst>
                    <a:ext uri="{FF2B5EF4-FFF2-40B4-BE49-F238E27FC236}">
                      <a16:creationId xmlns:a16="http://schemas.microsoft.com/office/drawing/2014/main" id="{9BCF52D4-430B-47C7-9A9E-F8EAEA78EC69}"/>
                    </a:ext>
                  </a:extLst>
                </p:cNvPr>
                <p:cNvSpPr>
                  <a:spLocks noChangeArrowheads="1" noChangeShapeType="1" noTextEdit="1"/>
                </p:cNvSpPr>
                <p:nvPr/>
              </p:nvSpPr>
              <p:spPr bwMode="auto">
                <a:xfrm>
                  <a:off x="2594" y="16103"/>
                  <a:ext cx="58"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28" name="WordArt 12">
                  <a:extLst>
                    <a:ext uri="{FF2B5EF4-FFF2-40B4-BE49-F238E27FC236}">
                      <a16:creationId xmlns:a16="http://schemas.microsoft.com/office/drawing/2014/main" id="{BA95AD3D-E192-4875-9E7E-CDD363C6E5F4}"/>
                    </a:ext>
                  </a:extLst>
                </p:cNvPr>
                <p:cNvSpPr>
                  <a:spLocks noChangeArrowheads="1" noChangeShapeType="1" noTextEdit="1"/>
                </p:cNvSpPr>
                <p:nvPr/>
              </p:nvSpPr>
              <p:spPr bwMode="auto">
                <a:xfrm>
                  <a:off x="2667" y="16103"/>
                  <a:ext cx="58"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29" name="WordArt 13">
                  <a:extLst>
                    <a:ext uri="{FF2B5EF4-FFF2-40B4-BE49-F238E27FC236}">
                      <a16:creationId xmlns:a16="http://schemas.microsoft.com/office/drawing/2014/main" id="{3E04AC7C-5839-4437-8224-5A672B8D4AC4}"/>
                    </a:ext>
                  </a:extLst>
                </p:cNvPr>
                <p:cNvSpPr>
                  <a:spLocks noChangeArrowheads="1" noChangeShapeType="1" noTextEdit="1"/>
                </p:cNvSpPr>
                <p:nvPr/>
              </p:nvSpPr>
              <p:spPr bwMode="auto">
                <a:xfrm>
                  <a:off x="2737" y="16103"/>
                  <a:ext cx="67"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0" name="WordArt 14">
                  <a:extLst>
                    <a:ext uri="{FF2B5EF4-FFF2-40B4-BE49-F238E27FC236}">
                      <a16:creationId xmlns:a16="http://schemas.microsoft.com/office/drawing/2014/main" id="{581BE278-A770-4DD0-AD59-C395665E2D7E}"/>
                    </a:ext>
                  </a:extLst>
                </p:cNvPr>
                <p:cNvSpPr>
                  <a:spLocks noChangeArrowheads="1" noChangeShapeType="1" noTextEdit="1"/>
                </p:cNvSpPr>
                <p:nvPr/>
              </p:nvSpPr>
              <p:spPr bwMode="auto">
                <a:xfrm>
                  <a:off x="2815" y="16101"/>
                  <a:ext cx="66" cy="6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31" name="WordArt 15">
                  <a:extLst>
                    <a:ext uri="{FF2B5EF4-FFF2-40B4-BE49-F238E27FC236}">
                      <a16:creationId xmlns:a16="http://schemas.microsoft.com/office/drawing/2014/main" id="{7C6D34B2-ED0C-42CB-B75D-880CAFA78430}"/>
                    </a:ext>
                  </a:extLst>
                </p:cNvPr>
                <p:cNvSpPr>
                  <a:spLocks noChangeArrowheads="1" noChangeShapeType="1" noTextEdit="1"/>
                </p:cNvSpPr>
                <p:nvPr/>
              </p:nvSpPr>
              <p:spPr bwMode="auto">
                <a:xfrm>
                  <a:off x="2896" y="16106"/>
                  <a:ext cx="57" cy="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32" name="WordArt 16">
                  <a:extLst>
                    <a:ext uri="{FF2B5EF4-FFF2-40B4-BE49-F238E27FC236}">
                      <a16:creationId xmlns:a16="http://schemas.microsoft.com/office/drawing/2014/main" id="{BC8F9028-6AED-4F62-A02F-60B9EB113F55}"/>
                    </a:ext>
                  </a:extLst>
                </p:cNvPr>
                <p:cNvSpPr>
                  <a:spLocks noChangeArrowheads="1" noChangeShapeType="1" noTextEdit="1"/>
                </p:cNvSpPr>
                <p:nvPr/>
              </p:nvSpPr>
              <p:spPr bwMode="auto">
                <a:xfrm>
                  <a:off x="2966" y="16103"/>
                  <a:ext cx="58"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33" name="WordArt 17">
                  <a:extLst>
                    <a:ext uri="{FF2B5EF4-FFF2-40B4-BE49-F238E27FC236}">
                      <a16:creationId xmlns:a16="http://schemas.microsoft.com/office/drawing/2014/main" id="{01DBFB46-7448-412A-B718-AAD80428B29F}"/>
                    </a:ext>
                  </a:extLst>
                </p:cNvPr>
                <p:cNvSpPr>
                  <a:spLocks noChangeArrowheads="1" noChangeShapeType="1" noTextEdit="1"/>
                </p:cNvSpPr>
                <p:nvPr/>
              </p:nvSpPr>
              <p:spPr bwMode="auto">
                <a:xfrm>
                  <a:off x="3039" y="16103"/>
                  <a:ext cx="62"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34" name="WordArt 18">
                  <a:extLst>
                    <a:ext uri="{FF2B5EF4-FFF2-40B4-BE49-F238E27FC236}">
                      <a16:creationId xmlns:a16="http://schemas.microsoft.com/office/drawing/2014/main" id="{D3248CE5-46ED-47A4-B947-005DB383333C}"/>
                    </a:ext>
                  </a:extLst>
                </p:cNvPr>
                <p:cNvSpPr>
                  <a:spLocks noChangeArrowheads="1" noChangeShapeType="1" noTextEdit="1"/>
                </p:cNvSpPr>
                <p:nvPr/>
              </p:nvSpPr>
              <p:spPr bwMode="auto">
                <a:xfrm>
                  <a:off x="3116" y="16103"/>
                  <a:ext cx="59"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35" name="WordArt 19">
                  <a:extLst>
                    <a:ext uri="{FF2B5EF4-FFF2-40B4-BE49-F238E27FC236}">
                      <a16:creationId xmlns:a16="http://schemas.microsoft.com/office/drawing/2014/main" id="{B271FE86-7CF1-4294-9238-6740AD8D2CC7}"/>
                    </a:ext>
                  </a:extLst>
                </p:cNvPr>
                <p:cNvSpPr>
                  <a:spLocks noChangeArrowheads="1" noChangeShapeType="1" noTextEdit="1"/>
                </p:cNvSpPr>
                <p:nvPr/>
              </p:nvSpPr>
              <p:spPr bwMode="auto">
                <a:xfrm>
                  <a:off x="3191" y="16103"/>
                  <a:ext cx="59"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36" name="WordArt 20">
                  <a:extLst>
                    <a:ext uri="{FF2B5EF4-FFF2-40B4-BE49-F238E27FC236}">
                      <a16:creationId xmlns:a16="http://schemas.microsoft.com/office/drawing/2014/main" id="{4F41B612-045B-4026-BE24-13DE5A40FDD7}"/>
                    </a:ext>
                  </a:extLst>
                </p:cNvPr>
                <p:cNvSpPr>
                  <a:spLocks noChangeArrowheads="1" noChangeShapeType="1" noTextEdit="1"/>
                </p:cNvSpPr>
                <p:nvPr/>
              </p:nvSpPr>
              <p:spPr bwMode="auto">
                <a:xfrm>
                  <a:off x="3265" y="16103"/>
                  <a:ext cx="59"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37" name="WordArt 21">
                  <a:extLst>
                    <a:ext uri="{FF2B5EF4-FFF2-40B4-BE49-F238E27FC236}">
                      <a16:creationId xmlns:a16="http://schemas.microsoft.com/office/drawing/2014/main" id="{F7C6379C-2356-4F07-9A9C-335BC37A88C3}"/>
                    </a:ext>
                  </a:extLst>
                </p:cNvPr>
                <p:cNvSpPr>
                  <a:spLocks noChangeArrowheads="1" noChangeShapeType="1" noTextEdit="1"/>
                </p:cNvSpPr>
                <p:nvPr/>
              </p:nvSpPr>
              <p:spPr bwMode="auto">
                <a:xfrm>
                  <a:off x="3356" y="16100"/>
                  <a:ext cx="42" cy="6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sp>
            <p:nvSpPr>
              <p:cNvPr id="20" name="WordArt 22">
                <a:extLst>
                  <a:ext uri="{FF2B5EF4-FFF2-40B4-BE49-F238E27FC236}">
                    <a16:creationId xmlns:a16="http://schemas.microsoft.com/office/drawing/2014/main" id="{F345FBAA-0062-47D1-9733-CD5BEF97847E}"/>
                  </a:ext>
                </a:extLst>
              </p:cNvPr>
              <p:cNvSpPr>
                <a:spLocks noChangeArrowheads="1" noChangeShapeType="1" noTextEdit="1"/>
              </p:cNvSpPr>
              <p:nvPr/>
            </p:nvSpPr>
            <p:spPr bwMode="auto">
              <a:xfrm>
                <a:off x="4388" y="13745"/>
                <a:ext cx="5445" cy="289"/>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200" kern="10" spc="0">
                    <a:ln>
                      <a:noFill/>
                    </a:ln>
                    <a:solidFill>
                      <a:srgbClr val="000066"/>
                    </a:solidFill>
                    <a:effectLst/>
                    <a:latin typeface="ヒラギノ角ゴ5" panose="020B0500000000000000" pitchFamily="50" charset="-128"/>
                    <a:ea typeface="ヒラギノ角ゴ5" panose="020B0500000000000000" pitchFamily="50" charset="-128"/>
                  </a:rPr>
                  <a:t>アプライド株式会社 広域システム営業部</a:t>
                </a:r>
              </a:p>
            </p:txBody>
          </p:sp>
          <p:cxnSp>
            <p:nvCxnSpPr>
              <p:cNvPr id="21" name="AutoShape 23">
                <a:extLst>
                  <a:ext uri="{FF2B5EF4-FFF2-40B4-BE49-F238E27FC236}">
                    <a16:creationId xmlns:a16="http://schemas.microsoft.com/office/drawing/2014/main" id="{81A9B601-6B6E-4077-993F-C2D6EF176EDA}"/>
                  </a:ext>
                </a:extLst>
              </p:cNvPr>
              <p:cNvCxnSpPr>
                <a:cxnSpLocks noChangeShapeType="1"/>
              </p:cNvCxnSpPr>
              <p:nvPr/>
            </p:nvCxnSpPr>
            <p:spPr bwMode="auto">
              <a:xfrm>
                <a:off x="4388" y="14109"/>
                <a:ext cx="550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4" name="Group 24">
              <a:extLst>
                <a:ext uri="{FF2B5EF4-FFF2-40B4-BE49-F238E27FC236}">
                  <a16:creationId xmlns:a16="http://schemas.microsoft.com/office/drawing/2014/main" id="{48B75AFB-7EAD-4C1A-ACB7-E13CBD29B466}"/>
                </a:ext>
              </a:extLst>
            </p:cNvPr>
            <p:cNvGrpSpPr>
              <a:grpSpLocks/>
            </p:cNvGrpSpPr>
            <p:nvPr/>
          </p:nvGrpSpPr>
          <p:grpSpPr bwMode="auto">
            <a:xfrm>
              <a:off x="811" y="15469"/>
              <a:ext cx="10213" cy="889"/>
              <a:chOff x="1028" y="12818"/>
              <a:chExt cx="9936" cy="865"/>
            </a:xfrm>
          </p:grpSpPr>
          <p:sp>
            <p:nvSpPr>
              <p:cNvPr id="5" name="WordArt 25">
                <a:extLst>
                  <a:ext uri="{FF2B5EF4-FFF2-40B4-BE49-F238E27FC236}">
                    <a16:creationId xmlns:a16="http://schemas.microsoft.com/office/drawing/2014/main" id="{76B1F819-7929-40AD-BBB0-54EC7A3F3F0E}"/>
                  </a:ext>
                </a:extLst>
              </p:cNvPr>
              <p:cNvSpPr>
                <a:spLocks noChangeArrowheads="1" noChangeShapeType="1" noTextEdit="1"/>
              </p:cNvSpPr>
              <p:nvPr/>
            </p:nvSpPr>
            <p:spPr bwMode="auto">
              <a:xfrm>
                <a:off x="1028" y="12880"/>
                <a:ext cx="5362" cy="72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■関東営業所  東京都千代田区神田須田町</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1-2-7-8F  TEL</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東海営業部  名古屋市西区上名古屋三丁目</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052-325-2782</a:t>
                </a:r>
              </a:p>
              <a:p>
                <a:pPr algn="l" rtl="0">
                  <a:buNone/>
                </a:pP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関西営業所  大阪市淀川区西中島</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2-14-6-5F  TEL</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06-6838-4123</a:t>
                </a:r>
              </a:p>
              <a:p>
                <a:pPr algn="l" rtl="0">
                  <a:buNone/>
                </a:pP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九州営業所  福岡市博多区上牟田</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6</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番</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23</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号  </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TEL</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a:ln>
                    <a:noFill/>
                  </a:ln>
                  <a:solidFill>
                    <a:srgbClr val="5F5F5F"/>
                  </a:solidFill>
                  <a:effectLst/>
                  <a:latin typeface="ヒラギノ角ゴ4" panose="020B0400000000000000" pitchFamily="50" charset="-128"/>
                  <a:ea typeface="ヒラギノ角ゴ4" panose="020B0400000000000000" pitchFamily="50" charset="-128"/>
                </a:endParaRPr>
              </a:p>
            </p:txBody>
          </p:sp>
          <p:grpSp>
            <p:nvGrpSpPr>
              <p:cNvPr id="6" name="Group 26">
                <a:extLst>
                  <a:ext uri="{FF2B5EF4-FFF2-40B4-BE49-F238E27FC236}">
                    <a16:creationId xmlns:a16="http://schemas.microsoft.com/office/drawing/2014/main" id="{6E2952DA-2681-4661-BA4F-5D8841704294}"/>
                  </a:ext>
                </a:extLst>
              </p:cNvPr>
              <p:cNvGrpSpPr>
                <a:grpSpLocks/>
              </p:cNvGrpSpPr>
              <p:nvPr/>
            </p:nvGrpSpPr>
            <p:grpSpPr bwMode="auto">
              <a:xfrm>
                <a:off x="6670" y="13034"/>
                <a:ext cx="4294" cy="649"/>
                <a:chOff x="718" y="15501"/>
                <a:chExt cx="5257" cy="795"/>
              </a:xfrm>
            </p:grpSpPr>
            <p:sp>
              <p:nvSpPr>
                <p:cNvPr id="8" name="WordArt 27">
                  <a:extLst>
                    <a:ext uri="{FF2B5EF4-FFF2-40B4-BE49-F238E27FC236}">
                      <a16:creationId xmlns:a16="http://schemas.microsoft.com/office/drawing/2014/main" id="{414F676F-0D73-4F1D-B571-F1D8CF59FFA0}"/>
                    </a:ext>
                  </a:extLst>
                </p:cNvPr>
                <p:cNvSpPr>
                  <a:spLocks noChangeArrowheads="1" noChangeShapeType="1" noTextEdit="1"/>
                </p:cNvSpPr>
                <p:nvPr/>
              </p:nvSpPr>
              <p:spPr bwMode="auto">
                <a:xfrm>
                  <a:off x="718" y="15535"/>
                  <a:ext cx="4298" cy="361"/>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https://applied-bbt.com/</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9" name="WordArt 28">
                  <a:extLst>
                    <a:ext uri="{FF2B5EF4-FFF2-40B4-BE49-F238E27FC236}">
                      <a16:creationId xmlns:a16="http://schemas.microsoft.com/office/drawing/2014/main" id="{91A442F1-379E-414D-96A3-8BBFE8DD4446}"/>
                    </a:ext>
                  </a:extLst>
                </p:cNvPr>
                <p:cNvSpPr>
                  <a:spLocks noChangeArrowheads="1" noChangeShapeType="1" noTextEdit="1"/>
                </p:cNvSpPr>
                <p:nvPr/>
              </p:nvSpPr>
              <p:spPr bwMode="auto">
                <a:xfrm>
                  <a:off x="718" y="15998"/>
                  <a:ext cx="700" cy="219"/>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grpSp>
              <p:nvGrpSpPr>
                <p:cNvPr id="10" name="Group 29">
                  <a:extLst>
                    <a:ext uri="{FF2B5EF4-FFF2-40B4-BE49-F238E27FC236}">
                      <a16:creationId xmlns:a16="http://schemas.microsoft.com/office/drawing/2014/main" id="{709007F0-BF9E-44C5-8E0D-6816FE85E48C}"/>
                    </a:ext>
                  </a:extLst>
                </p:cNvPr>
                <p:cNvGrpSpPr>
                  <a:grpSpLocks/>
                </p:cNvGrpSpPr>
                <p:nvPr/>
              </p:nvGrpSpPr>
              <p:grpSpPr bwMode="auto">
                <a:xfrm>
                  <a:off x="1579" y="15955"/>
                  <a:ext cx="3531" cy="323"/>
                  <a:chOff x="1605" y="15781"/>
                  <a:chExt cx="3531" cy="323"/>
                </a:xfrm>
              </p:grpSpPr>
              <p:sp>
                <p:nvSpPr>
                  <p:cNvPr id="12" name="WordArt 30">
                    <a:extLst>
                      <a:ext uri="{FF2B5EF4-FFF2-40B4-BE49-F238E27FC236}">
                        <a16:creationId xmlns:a16="http://schemas.microsoft.com/office/drawing/2014/main" id="{E4B30D89-1177-4271-B0C3-A809C6A29D49}"/>
                      </a:ext>
                    </a:extLst>
                  </p:cNvPr>
                  <p:cNvSpPr>
                    <a:spLocks noChangeArrowheads="1" noChangeShapeType="1" noTextEdit="1"/>
                  </p:cNvSpPr>
                  <p:nvPr/>
                </p:nvSpPr>
                <p:spPr bwMode="auto">
                  <a:xfrm>
                    <a:off x="1731" y="15857"/>
                    <a:ext cx="2089" cy="147"/>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ビジネスブレークスルー</a:t>
                    </a:r>
                  </a:p>
                </p:txBody>
              </p:sp>
              <p:sp>
                <p:nvSpPr>
                  <p:cNvPr id="13" name="AutoShape 31">
                    <a:extLst>
                      <a:ext uri="{FF2B5EF4-FFF2-40B4-BE49-F238E27FC236}">
                        <a16:creationId xmlns:a16="http://schemas.microsoft.com/office/drawing/2014/main" id="{1F18A896-F16B-469C-AAC7-2509BE90072B}"/>
                      </a:ext>
                    </a:extLst>
                  </p:cNvPr>
                  <p:cNvSpPr>
                    <a:spLocks noChangeArrowheads="1"/>
                  </p:cNvSpPr>
                  <p:nvPr/>
                </p:nvSpPr>
                <p:spPr bwMode="auto">
                  <a:xfrm>
                    <a:off x="1605" y="15781"/>
                    <a:ext cx="3531" cy="323"/>
                  </a:xfrm>
                  <a:prstGeom prst="roundRect">
                    <a:avLst>
                      <a:gd name="adj" fmla="val 5000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4" name="AutoShape 1853">
                    <a:extLst>
                      <a:ext uri="{FF2B5EF4-FFF2-40B4-BE49-F238E27FC236}">
                        <a16:creationId xmlns:a16="http://schemas.microsoft.com/office/drawing/2014/main" id="{0BA6C11D-E7CA-4085-A137-F19356D581A9}"/>
                      </a:ext>
                    </a:extLst>
                  </p:cNvPr>
                  <p:cNvSpPr>
                    <a:spLocks noChangeArrowheads="1" noChangeShapeType="1" noTextEdit="1"/>
                  </p:cNvSpPr>
                  <p:nvPr/>
                </p:nvSpPr>
                <p:spPr bwMode="auto">
                  <a:xfrm>
                    <a:off x="2144" y="15869"/>
                    <a:ext cx="2058" cy="14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ビジネスブレークスルー</a:t>
                    </a:r>
                  </a:p>
                </p:txBody>
              </p:sp>
              <p:pic>
                <p:nvPicPr>
                  <p:cNvPr id="15" name="Picture 33">
                    <a:extLst>
                      <a:ext uri="{FF2B5EF4-FFF2-40B4-BE49-F238E27FC236}">
                        <a16:creationId xmlns:a16="http://schemas.microsoft.com/office/drawing/2014/main" id="{8A86FEA4-37AD-4485-B359-E03AE6FEE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577" t="10135" r="74142" b="56683"/>
                  <a:stretch>
                    <a:fillRect/>
                  </a:stretch>
                </p:blipFill>
                <p:spPr bwMode="auto">
                  <a:xfrm>
                    <a:off x="1793" y="15833"/>
                    <a:ext cx="23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4">
                    <a:extLst>
                      <a:ext uri="{FF2B5EF4-FFF2-40B4-BE49-F238E27FC236}">
                        <a16:creationId xmlns:a16="http://schemas.microsoft.com/office/drawing/2014/main" id="{2C95E770-DD25-4411-BF9D-15C9728DAAAE}"/>
                      </a:ext>
                    </a:extLst>
                  </p:cNvPr>
                  <p:cNvGrpSpPr>
                    <a:grpSpLocks/>
                  </p:cNvGrpSpPr>
                  <p:nvPr/>
                </p:nvGrpSpPr>
                <p:grpSpPr bwMode="auto">
                  <a:xfrm>
                    <a:off x="4414" y="15856"/>
                    <a:ext cx="389" cy="180"/>
                    <a:chOff x="11591" y="9540"/>
                    <a:chExt cx="1219" cy="562"/>
                  </a:xfrm>
                </p:grpSpPr>
                <p:sp>
                  <p:nvSpPr>
                    <p:cNvPr id="17" name="AutoShape 35">
                      <a:extLst>
                        <a:ext uri="{FF2B5EF4-FFF2-40B4-BE49-F238E27FC236}">
                          <a16:creationId xmlns:a16="http://schemas.microsoft.com/office/drawing/2014/main" id="{ED28E2D5-00DC-4E94-8857-71B43319AC61}"/>
                        </a:ext>
                      </a:extLst>
                    </p:cNvPr>
                    <p:cNvSpPr>
                      <a:spLocks noChangeArrowheads="1"/>
                    </p:cNvSpPr>
                    <p:nvPr/>
                  </p:nvSpPr>
                  <p:spPr bwMode="auto">
                    <a:xfrm>
                      <a:off x="11591" y="9540"/>
                      <a:ext cx="1219" cy="562"/>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8" name="AutoShape 1853">
                      <a:extLst>
                        <a:ext uri="{FF2B5EF4-FFF2-40B4-BE49-F238E27FC236}">
                          <a16:creationId xmlns:a16="http://schemas.microsoft.com/office/drawing/2014/main" id="{34AD2F0B-DC42-48BF-B40B-63E2A18F9B0B}"/>
                        </a:ext>
                      </a:extLst>
                    </p:cNvPr>
                    <p:cNvSpPr>
                      <a:spLocks noChangeArrowheads="1" noChangeShapeType="1" noTextEdit="1"/>
                    </p:cNvSpPr>
                    <p:nvPr/>
                  </p:nvSpPr>
                  <p:spPr bwMode="auto">
                    <a:xfrm>
                      <a:off x="11833" y="9639"/>
                      <a:ext cx="735" cy="36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pic>
              <p:nvPicPr>
                <p:cNvPr id="11" name="Picture 37">
                  <a:extLst>
                    <a:ext uri="{FF2B5EF4-FFF2-40B4-BE49-F238E27FC236}">
                      <a16:creationId xmlns:a16="http://schemas.microsoft.com/office/drawing/2014/main" id="{AE7C3FE4-2887-4B6F-A80E-FF050CD3737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80" y="15501"/>
                  <a:ext cx="79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WordArt 38">
                <a:extLst>
                  <a:ext uri="{FF2B5EF4-FFF2-40B4-BE49-F238E27FC236}">
                    <a16:creationId xmlns:a16="http://schemas.microsoft.com/office/drawing/2014/main" id="{1CE73591-304E-428E-B1D3-F56AD8F553EC}"/>
                  </a:ext>
                </a:extLst>
              </p:cNvPr>
              <p:cNvSpPr>
                <a:spLocks noChangeArrowheads="1" noChangeShapeType="1" noTextEdit="1"/>
              </p:cNvSpPr>
              <p:nvPr/>
            </p:nvSpPr>
            <p:spPr bwMode="auto">
              <a:xfrm>
                <a:off x="6561" y="12818"/>
                <a:ext cx="4403" cy="15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6" panose="020B0600000000000000" pitchFamily="50" charset="-128"/>
                    <a:ea typeface="ヒラギノ角ゴ6" panose="020B0600000000000000" pitchFamily="50" charset="-128"/>
                  </a:rPr>
                  <a:t>お問い合わせ、ご相談は下記 </a:t>
                </a:r>
                <a:r>
                  <a:rPr lang="en-US" altLang="ja-JP" sz="1000" kern="10" spc="0">
                    <a:ln>
                      <a:noFill/>
                    </a:ln>
                    <a:solidFill>
                      <a:srgbClr val="000066"/>
                    </a:solidFill>
                    <a:effectLst/>
                    <a:latin typeface="ヒラギノ角ゴ6" panose="020B0600000000000000" pitchFamily="50" charset="-128"/>
                    <a:ea typeface="ヒラギノ角ゴ6" panose="020B0600000000000000" pitchFamily="50" charset="-128"/>
                  </a:rPr>
                  <a:t>WEB</a:t>
                </a:r>
                <a:r>
                  <a:rPr lang="ja-JP" altLang="en-US" sz="1000" kern="10" spc="0">
                    <a:ln>
                      <a:noFill/>
                    </a:ln>
                    <a:solidFill>
                      <a:srgbClr val="000066"/>
                    </a:solidFill>
                    <a:effectLst/>
                    <a:latin typeface="ヒラギノ角ゴ6" panose="020B0600000000000000" pitchFamily="50" charset="-128"/>
                    <a:ea typeface="ヒラギノ角ゴ6" panose="020B0600000000000000" pitchFamily="50" charset="-128"/>
                  </a:rPr>
                  <a:t>サイトまたはお電話にて</a:t>
                </a:r>
              </a:p>
            </p:txBody>
          </p:sp>
        </p:grpSp>
      </p:grpSp>
      <p:sp>
        <p:nvSpPr>
          <p:cNvPr id="46" name="四角形: 角を丸くする 45">
            <a:extLst>
              <a:ext uri="{FF2B5EF4-FFF2-40B4-BE49-F238E27FC236}">
                <a16:creationId xmlns:a16="http://schemas.microsoft.com/office/drawing/2014/main" id="{A17F0FCD-6EE8-44DC-B577-DA507D45E05A}"/>
              </a:ext>
            </a:extLst>
          </p:cNvPr>
          <p:cNvSpPr/>
          <p:nvPr/>
        </p:nvSpPr>
        <p:spPr>
          <a:xfrm>
            <a:off x="206191" y="3295762"/>
            <a:ext cx="7132542"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a:extLst>
              <a:ext uri="{FF2B5EF4-FFF2-40B4-BE49-F238E27FC236}">
                <a16:creationId xmlns:a16="http://schemas.microsoft.com/office/drawing/2014/main" id="{E98F2867-EAE5-442F-AD1C-ED679EA299BC}"/>
              </a:ext>
            </a:extLst>
          </p:cNvPr>
          <p:cNvSpPr txBox="1"/>
          <p:nvPr/>
        </p:nvSpPr>
        <p:spPr>
          <a:xfrm>
            <a:off x="1778165" y="3684008"/>
            <a:ext cx="3631800"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 </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Windows</a:t>
            </a:r>
            <a:r>
              <a:rPr lang="ja-JP" altLang="en-US" sz="1050" b="1" dirty="0">
                <a:ea typeface="游ゴシック" panose="020B0400000000000000" pitchFamily="50" charset="-128"/>
              </a:rPr>
              <a:t> </a:t>
            </a:r>
            <a:r>
              <a:rPr lang="en-US" altLang="ja-JP" sz="1050" b="1" dirty="0">
                <a:ea typeface="游ゴシック" panose="020B0400000000000000" pitchFamily="50" charset="-128"/>
              </a:rPr>
              <a:t>/ Linux</a:t>
            </a:r>
            <a:r>
              <a:rPr lang="ja-JP" altLang="en-US" sz="1050" b="1" dirty="0">
                <a:ea typeface="游ゴシック" panose="020B0400000000000000" pitchFamily="50" charset="-128"/>
              </a:rPr>
              <a:t> 選択可能</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a:t>
            </a:r>
            <a:r>
              <a:rPr lang="en-US" altLang="ja-JP" sz="1050" b="1" dirty="0">
                <a:ea typeface="游ゴシック" panose="020B0400000000000000" pitchFamily="50" charset="-128"/>
              </a:rPr>
              <a:t>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intel Xeon W9-3595X</a:t>
            </a:r>
            <a:r>
              <a:rPr lang="ja-JP" altLang="en-US" sz="1050" b="1" dirty="0">
                <a:ea typeface="游ゴシック" panose="020B0400000000000000" pitchFamily="50" charset="-128"/>
              </a:rPr>
              <a:t> </a:t>
            </a:r>
            <a:r>
              <a:rPr lang="en-US" altLang="ja-JP" sz="1050" b="1" dirty="0">
                <a:ea typeface="游ゴシック" panose="020B0400000000000000" pitchFamily="50" charset="-128"/>
              </a:rPr>
              <a:t>(16</a:t>
            </a:r>
            <a:r>
              <a:rPr lang="ja-JP" altLang="en-US" sz="1050" b="1" dirty="0">
                <a:ea typeface="游ゴシック" panose="020B0400000000000000" pitchFamily="50" charset="-128"/>
              </a:rPr>
              <a:t>コア </a:t>
            </a:r>
            <a:r>
              <a:rPr lang="en-US" altLang="ja-JP" sz="1050" b="1" dirty="0">
                <a:ea typeface="游ゴシック" panose="020B0400000000000000" pitchFamily="50" charset="-128"/>
              </a:rPr>
              <a:t>32</a:t>
            </a:r>
            <a:r>
              <a:rPr lang="ja-JP" altLang="en-US" sz="1050" b="1" dirty="0">
                <a:ea typeface="游ゴシック" panose="020B0400000000000000" pitchFamily="50" charset="-128"/>
              </a:rPr>
              <a:t>スレッド</a:t>
            </a:r>
            <a:r>
              <a:rPr lang="en-US" altLang="ja-JP" sz="1050" b="1" dirty="0">
                <a:ea typeface="游ゴシック" panose="020B0400000000000000" pitchFamily="50" charset="-128"/>
              </a:rPr>
              <a:t>)</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メモリ：</a:t>
            </a:r>
            <a:r>
              <a:rPr lang="en-US" altLang="ja-JP" sz="1050" b="1" dirty="0">
                <a:ea typeface="游ゴシック" panose="020B0400000000000000" pitchFamily="50" charset="-128"/>
              </a:rPr>
              <a:t>64GB (16GBx4) DDR5-4800</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ストレージ：</a:t>
            </a:r>
            <a:r>
              <a:rPr lang="en-US" altLang="ja-JP" sz="1050" b="1" dirty="0">
                <a:ea typeface="游ゴシック" panose="020B0400000000000000" pitchFamily="50" charset="-128"/>
              </a:rPr>
              <a:t>SSD 960GB </a:t>
            </a:r>
            <a:r>
              <a:rPr lang="en-US" altLang="ja-JP" sz="1050" b="1" dirty="0" err="1">
                <a:ea typeface="游ゴシック" panose="020B0400000000000000" pitchFamily="50" charset="-128"/>
              </a:rPr>
              <a:t>NVMe</a:t>
            </a:r>
            <a:r>
              <a:rPr lang="en-US" altLang="ja-JP" sz="1050" b="1" dirty="0">
                <a:ea typeface="游ゴシック" panose="020B0400000000000000" pitchFamily="50" charset="-128"/>
              </a:rPr>
              <a:t>-SSD </a:t>
            </a:r>
            <a:r>
              <a:rPr lang="ja-JP" altLang="en-US" sz="1050" b="1" dirty="0">
                <a:ea typeface="游ゴシック" panose="020B0400000000000000" pitchFamily="50" charset="-128"/>
              </a:rPr>
              <a:t>高耐久仕様</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 GPU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NVIDIA T400</a:t>
            </a:r>
            <a:r>
              <a:rPr lang="ja-JP" altLang="en-US" sz="1050" b="1" dirty="0">
                <a:ea typeface="游ゴシック" panose="020B0400000000000000" pitchFamily="50" charset="-128"/>
              </a:rPr>
              <a:t>（</a:t>
            </a:r>
            <a:r>
              <a:rPr lang="en-US" altLang="ja-JP" sz="1050" b="1" dirty="0">
                <a:ea typeface="游ゴシック" panose="020B0400000000000000" pitchFamily="50" charset="-128"/>
              </a:rPr>
              <a:t>4GB</a:t>
            </a:r>
            <a:r>
              <a:rPr lang="ja-JP" altLang="en-US" sz="1050" b="1" dirty="0">
                <a:ea typeface="游ゴシック" panose="020B0400000000000000" pitchFamily="50" charset="-128"/>
              </a:rPr>
              <a:t>：</a:t>
            </a:r>
            <a:r>
              <a:rPr lang="en-US" altLang="ja-JP" sz="1050" b="1" dirty="0">
                <a:ea typeface="游ゴシック" panose="020B0400000000000000" pitchFamily="50" charset="-128"/>
              </a:rPr>
              <a:t>GDDR6)</a:t>
            </a:r>
            <a:endParaRPr lang="ja-JP" altLang="en-US" sz="1050" b="1" dirty="0">
              <a:ea typeface="游ゴシック" panose="020B0400000000000000" pitchFamily="50" charset="-128"/>
            </a:endParaRPr>
          </a:p>
          <a:p>
            <a:r>
              <a:rPr lang="ja-JP" altLang="en-US" sz="1050" b="1" dirty="0">
                <a:ea typeface="游ゴシック" panose="020B0400000000000000" pitchFamily="50" charset="-128"/>
              </a:rPr>
              <a:t>■ 電源</a:t>
            </a:r>
            <a:r>
              <a:rPr lang="en-US" altLang="ja-JP" sz="1050" b="1" dirty="0">
                <a:ea typeface="游ゴシック" panose="020B0400000000000000" pitchFamily="50" charset="-128"/>
              </a:rPr>
              <a:t>: 1,200W</a:t>
            </a:r>
            <a:r>
              <a:rPr lang="ja-JP" altLang="en-US" sz="1050" b="1" dirty="0">
                <a:ea typeface="游ゴシック" panose="020B0400000000000000" pitchFamily="50" charset="-128"/>
              </a:rPr>
              <a:t> </a:t>
            </a:r>
            <a:r>
              <a:rPr lang="en-US" altLang="ja-JP" sz="1050" b="1" dirty="0">
                <a:ea typeface="游ゴシック" panose="020B0400000000000000" pitchFamily="50" charset="-128"/>
              </a:rPr>
              <a:t>- 80 Plus Platinum </a:t>
            </a:r>
            <a:r>
              <a:rPr lang="ja-JP" altLang="en-US" sz="1050" b="1" dirty="0">
                <a:ea typeface="游ゴシック" panose="020B0400000000000000" pitchFamily="50" charset="-128"/>
              </a:rPr>
              <a:t>認証</a:t>
            </a:r>
            <a:endParaRPr lang="en-US" altLang="ja-JP" sz="1050" b="1" dirty="0">
              <a:ea typeface="游ゴシック" panose="020B0400000000000000" pitchFamily="50" charset="-128"/>
            </a:endParaRP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3</a:t>
            </a:r>
            <a:r>
              <a:rPr lang="ja-JP" altLang="en-US" sz="1050" b="1" dirty="0">
                <a:ea typeface="游ゴシック" panose="020B0400000000000000" pitchFamily="50" charset="-128"/>
              </a:rPr>
              <a:t>年間センドバック方式ハードウェア保証</a:t>
            </a:r>
            <a:endParaRPr lang="en-US" altLang="ja-JP" sz="1050" b="1" dirty="0">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FEF151DB-243B-4837-9D99-05F432E3F4C8}"/>
              </a:ext>
            </a:extLst>
          </p:cNvPr>
          <p:cNvSpPr txBox="1"/>
          <p:nvPr/>
        </p:nvSpPr>
        <p:spPr>
          <a:xfrm>
            <a:off x="5106949" y="4674735"/>
            <a:ext cx="2136805"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本体価格 </a:t>
            </a:r>
            <a:r>
              <a:rPr lang="en-US" altLang="ja-JP" sz="1050" b="1" dirty="0">
                <a:solidFill>
                  <a:srgbClr val="FF0000"/>
                </a:solidFill>
                <a:ea typeface="游ゴシック" panose="020B0400000000000000" pitchFamily="50" charset="-128"/>
              </a:rPr>
              <a:t>896,364</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49" name="テキスト ボックス 48">
            <a:extLst>
              <a:ext uri="{FF2B5EF4-FFF2-40B4-BE49-F238E27FC236}">
                <a16:creationId xmlns:a16="http://schemas.microsoft.com/office/drawing/2014/main" id="{DDDEEB5A-07D6-466F-8793-A13F6C39120E}"/>
              </a:ext>
            </a:extLst>
          </p:cNvPr>
          <p:cNvSpPr txBox="1"/>
          <p:nvPr/>
        </p:nvSpPr>
        <p:spPr>
          <a:xfrm>
            <a:off x="5409965" y="4500662"/>
            <a:ext cx="1880299"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a:ea typeface="游ゴシック" panose="020B0400000000000000" pitchFamily="50" charset="-128"/>
              </a:rPr>
              <a:t>HPC </a:t>
            </a:r>
            <a:r>
              <a:rPr lang="en-US" altLang="ja-JP" sz="800" b="1" dirty="0" err="1">
                <a:ea typeface="游ゴシック" panose="020B0400000000000000" pitchFamily="50" charset="-128"/>
              </a:rPr>
              <a:t>Grasta</a:t>
            </a:r>
            <a:r>
              <a:rPr lang="en-US" altLang="ja-JP" sz="800" b="1" dirty="0">
                <a:ea typeface="游ゴシック" panose="020B0400000000000000" pitchFamily="50" charset="-128"/>
              </a:rPr>
              <a:t> Type-IS24W-Q</a:t>
            </a:r>
            <a:endParaRPr lang="en-US" altLang="ja-JP" sz="800" b="1" dirty="0">
              <a:effectLst/>
              <a:ea typeface="游ゴシック" panose="020B0400000000000000" pitchFamily="50" charset="-128"/>
              <a:cs typeface="Segoe UI" panose="020B0502040204020203" pitchFamily="34" charset="0"/>
            </a:endParaRPr>
          </a:p>
        </p:txBody>
      </p:sp>
      <p:sp>
        <p:nvSpPr>
          <p:cNvPr id="50" name="直角三角形 49">
            <a:extLst>
              <a:ext uri="{FF2B5EF4-FFF2-40B4-BE49-F238E27FC236}">
                <a16:creationId xmlns:a16="http://schemas.microsoft.com/office/drawing/2014/main" id="{1D39A6F5-D9CD-4927-AB19-23427752438B}"/>
              </a:ext>
            </a:extLst>
          </p:cNvPr>
          <p:cNvSpPr/>
          <p:nvPr/>
        </p:nvSpPr>
        <p:spPr>
          <a:xfrm rot="5400000">
            <a:off x="276037" y="3395430"/>
            <a:ext cx="785063" cy="785063"/>
          </a:xfrm>
          <a:prstGeom prst="rtTriangle">
            <a:avLst/>
          </a:prstGeom>
          <a:gradFill flip="none" rotWithShape="1">
            <a:gsLst>
              <a:gs pos="0">
                <a:schemeClr val="tx1"/>
              </a:gs>
              <a:gs pos="37000">
                <a:schemeClr val="accent5">
                  <a:lumMod val="50000"/>
                </a:schemeClr>
              </a:gs>
              <a:gs pos="72000">
                <a:srgbClr val="002060"/>
              </a:gs>
              <a:gs pos="100000">
                <a:srgbClr val="2D2C2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テキスト ボックス 50">
            <a:extLst>
              <a:ext uri="{FF2B5EF4-FFF2-40B4-BE49-F238E27FC236}">
                <a16:creationId xmlns:a16="http://schemas.microsoft.com/office/drawing/2014/main" id="{89241E05-F9BD-48F9-B543-6DF3115B74D4}"/>
              </a:ext>
            </a:extLst>
          </p:cNvPr>
          <p:cNvSpPr txBox="1"/>
          <p:nvPr/>
        </p:nvSpPr>
        <p:spPr>
          <a:xfrm>
            <a:off x="1770211" y="3401484"/>
            <a:ext cx="5446030"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ea typeface="游ゴシック" panose="020B0400000000000000" pitchFamily="50" charset="-128"/>
                <a:cs typeface="Segoe UI" panose="020B0502040204020203" pitchFamily="34" charset="0"/>
              </a:rPr>
              <a:t>最新の</a:t>
            </a:r>
            <a:r>
              <a:rPr lang="en-US" altLang="ja-JP" sz="1200" b="1" dirty="0">
                <a:ea typeface="游ゴシック" panose="020B0400000000000000" pitchFamily="50" charset="-128"/>
                <a:cs typeface="Segoe UI" panose="020B0502040204020203" pitchFamily="34" charset="0"/>
              </a:rPr>
              <a:t>Xeon</a:t>
            </a:r>
            <a:r>
              <a:rPr lang="ja-JP" altLang="en-US" sz="1200" b="1" dirty="0">
                <a:ea typeface="游ゴシック" panose="020B0400000000000000" pitchFamily="50" charset="-128"/>
                <a:cs typeface="Segoe UI" panose="020B0502040204020203" pitchFamily="34" charset="0"/>
              </a:rPr>
              <a:t> </a:t>
            </a:r>
            <a:r>
              <a:rPr lang="en-US" altLang="ja-JP" sz="1200" b="1" dirty="0">
                <a:ea typeface="游ゴシック" panose="020B0400000000000000" pitchFamily="50" charset="-128"/>
              </a:rPr>
              <a:t>W5-3525</a:t>
            </a:r>
            <a:r>
              <a:rPr lang="ja-JP" altLang="en-US" sz="1200" b="1" dirty="0">
                <a:ea typeface="游ゴシック" panose="020B0400000000000000" pitchFamily="50" charset="-128"/>
              </a:rPr>
              <a:t>を搭載した高性能ワークステーション</a:t>
            </a:r>
            <a:endParaRPr lang="en-US" altLang="ja-JP" sz="1200" b="1" dirty="0">
              <a:ea typeface="游ゴシック" panose="020B0400000000000000" pitchFamily="50" charset="-128"/>
              <a:cs typeface="Segoe UI" panose="020B0502040204020203" pitchFamily="34" charset="0"/>
            </a:endParaRPr>
          </a:p>
        </p:txBody>
      </p:sp>
      <p:sp>
        <p:nvSpPr>
          <p:cNvPr id="64" name="正方形/長方形 63">
            <a:extLst>
              <a:ext uri="{FF2B5EF4-FFF2-40B4-BE49-F238E27FC236}">
                <a16:creationId xmlns:a16="http://schemas.microsoft.com/office/drawing/2014/main" id="{5973A40A-30E1-40F4-8DCC-D9359D77581E}"/>
              </a:ext>
            </a:extLst>
          </p:cNvPr>
          <p:cNvSpPr/>
          <p:nvPr/>
        </p:nvSpPr>
        <p:spPr>
          <a:xfrm>
            <a:off x="6435142" y="3984430"/>
            <a:ext cx="818181" cy="4589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926E0937-BC5A-4127-A6E1-FA129A01B105}"/>
              </a:ext>
            </a:extLst>
          </p:cNvPr>
          <p:cNvSpPr txBox="1"/>
          <p:nvPr/>
        </p:nvSpPr>
        <p:spPr>
          <a:xfrm>
            <a:off x="6435142" y="4030975"/>
            <a:ext cx="818181"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rPr>
              <a:t>安心の長期</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66" name="テキスト ボックス 65">
            <a:extLst>
              <a:ext uri="{FF2B5EF4-FFF2-40B4-BE49-F238E27FC236}">
                <a16:creationId xmlns:a16="http://schemas.microsoft.com/office/drawing/2014/main" id="{6BED00FD-A37D-410A-B4EF-B39BD74D9B60}"/>
              </a:ext>
            </a:extLst>
          </p:cNvPr>
          <p:cNvSpPr txBox="1"/>
          <p:nvPr/>
        </p:nvSpPr>
        <p:spPr>
          <a:xfrm>
            <a:off x="6452596" y="4155773"/>
            <a:ext cx="818181"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3</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67" name="正方形/長方形 66">
            <a:extLst>
              <a:ext uri="{FF2B5EF4-FFF2-40B4-BE49-F238E27FC236}">
                <a16:creationId xmlns:a16="http://schemas.microsoft.com/office/drawing/2014/main" id="{552026E4-8789-496B-A957-350EDD679787}"/>
              </a:ext>
            </a:extLst>
          </p:cNvPr>
          <p:cNvSpPr/>
          <p:nvPr/>
        </p:nvSpPr>
        <p:spPr>
          <a:xfrm>
            <a:off x="6464448" y="4007262"/>
            <a:ext cx="751793" cy="402718"/>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a:extLst>
              <a:ext uri="{FF2B5EF4-FFF2-40B4-BE49-F238E27FC236}">
                <a16:creationId xmlns:a16="http://schemas.microsoft.com/office/drawing/2014/main" id="{3330A555-3844-4A45-8EB3-6633983B1E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472" y="1092550"/>
            <a:ext cx="3503307" cy="1390250"/>
          </a:xfrm>
          <a:prstGeom prst="rect">
            <a:avLst/>
          </a:prstGeom>
        </p:spPr>
      </p:pic>
      <p:sp>
        <p:nvSpPr>
          <p:cNvPr id="126" name="テキスト ボックス 125">
            <a:extLst>
              <a:ext uri="{FF2B5EF4-FFF2-40B4-BE49-F238E27FC236}">
                <a16:creationId xmlns:a16="http://schemas.microsoft.com/office/drawing/2014/main" id="{917802EB-6FE9-41C9-9F07-8B6DA584CDE2}"/>
              </a:ext>
            </a:extLst>
          </p:cNvPr>
          <p:cNvSpPr txBox="1"/>
          <p:nvPr/>
        </p:nvSpPr>
        <p:spPr>
          <a:xfrm>
            <a:off x="268333" y="423751"/>
            <a:ext cx="4307397" cy="677108"/>
          </a:xfrm>
          <a:prstGeom prst="rect">
            <a:avLst/>
          </a:prstGeom>
          <a:noFill/>
          <a:ln>
            <a:noFill/>
          </a:ln>
          <a:effectLst>
            <a:glow rad="101600">
              <a:schemeClr val="tx1">
                <a:alpha val="60000"/>
              </a:schemeClr>
            </a:glow>
          </a:effectLst>
        </p:spPr>
        <p:txBody>
          <a:bodyPr wrap="square" rtlCol="0">
            <a:spAutoFit/>
          </a:bodyPr>
          <a:lstStyle/>
          <a:p>
            <a:r>
              <a:rPr lang="en-US" altLang="ja-JP" sz="2400" b="1" dirty="0">
                <a:solidFill>
                  <a:schemeClr val="bg1"/>
                </a:solidFill>
                <a:effectLst>
                  <a:glow rad="101600">
                    <a:srgbClr val="002060">
                      <a:alpha val="60000"/>
                    </a:srgbClr>
                  </a:glow>
                </a:effectLst>
                <a:latin typeface="Yu Gothic UI" panose="020B0500000000000000" pitchFamily="50" charset="-128"/>
                <a:ea typeface="Yu Gothic UI" panose="020B0500000000000000" pitchFamily="50" charset="-128"/>
                <a:cs typeface="Segoe UI" panose="020B0502040204020203" pitchFamily="34" charset="0"/>
              </a:rPr>
              <a:t>2024.09</a:t>
            </a:r>
            <a:r>
              <a:rPr lang="ja-JP" altLang="en-US" sz="2400" b="1" dirty="0">
                <a:solidFill>
                  <a:schemeClr val="bg1"/>
                </a:solidFill>
                <a:effectLst>
                  <a:glow rad="101600">
                    <a:srgbClr val="002060">
                      <a:alpha val="60000"/>
                    </a:srgbClr>
                  </a:glow>
                </a:effectLst>
                <a:latin typeface="Yu Gothic UI" panose="020B0500000000000000" pitchFamily="50" charset="-128"/>
                <a:ea typeface="Yu Gothic UI" panose="020B0500000000000000" pitchFamily="50" charset="-128"/>
                <a:cs typeface="Segoe UI" panose="020B0502040204020203" pitchFamily="34" charset="0"/>
              </a:rPr>
              <a:t> </a:t>
            </a:r>
            <a:r>
              <a:rPr lang="en-US" altLang="ja-JP" sz="2400" b="1" dirty="0">
                <a:solidFill>
                  <a:schemeClr val="bg1"/>
                </a:solidFill>
                <a:effectLst>
                  <a:glow rad="101600">
                    <a:srgbClr val="002060">
                      <a:alpha val="60000"/>
                    </a:srgbClr>
                  </a:glow>
                </a:effectLst>
                <a:latin typeface="Yu Gothic UI" panose="020B0500000000000000" pitchFamily="50" charset="-128"/>
                <a:ea typeface="Yu Gothic UI" panose="020B0500000000000000" pitchFamily="50" charset="-128"/>
                <a:cs typeface="Segoe UI" panose="020B0502040204020203" pitchFamily="34" charset="0"/>
              </a:rPr>
              <a:t>NEW</a:t>
            </a:r>
            <a:r>
              <a:rPr lang="ja-JP" altLang="en-US" sz="2400" b="1" dirty="0">
                <a:solidFill>
                  <a:schemeClr val="bg1"/>
                </a:solidFill>
                <a:effectLst>
                  <a:glow rad="101600">
                    <a:srgbClr val="002060">
                      <a:alpha val="60000"/>
                    </a:srgbClr>
                  </a:glow>
                </a:effectLst>
                <a:latin typeface="Yu Gothic UI" panose="020B0500000000000000" pitchFamily="50" charset="-128"/>
                <a:ea typeface="Yu Gothic UI" panose="020B0500000000000000" pitchFamily="50" charset="-128"/>
                <a:cs typeface="Segoe UI" panose="020B0502040204020203" pitchFamily="34" charset="0"/>
              </a:rPr>
              <a:t> </a:t>
            </a:r>
            <a:r>
              <a:rPr lang="en-US" altLang="ja-JP" sz="2400" b="1" dirty="0">
                <a:solidFill>
                  <a:schemeClr val="bg1"/>
                </a:solidFill>
                <a:effectLst>
                  <a:glow rad="101600">
                    <a:srgbClr val="002060">
                      <a:alpha val="60000"/>
                    </a:srgbClr>
                  </a:glow>
                </a:effectLst>
                <a:latin typeface="Yu Gothic UI" panose="020B0500000000000000" pitchFamily="50" charset="-128"/>
                <a:ea typeface="Yu Gothic UI" panose="020B0500000000000000" pitchFamily="50" charset="-128"/>
                <a:cs typeface="Segoe UI" panose="020B0502040204020203" pitchFamily="34" charset="0"/>
              </a:rPr>
              <a:t>Released</a:t>
            </a:r>
          </a:p>
          <a:p>
            <a:r>
              <a:rPr lang="en-US" altLang="ja-JP" sz="1400" b="1" dirty="0">
                <a:solidFill>
                  <a:schemeClr val="bg1"/>
                </a:solidFill>
                <a:effectLst>
                  <a:glow rad="101600">
                    <a:srgbClr val="002060">
                      <a:alpha val="60000"/>
                    </a:srgbClr>
                  </a:glow>
                </a:effectLst>
                <a:latin typeface="Yu Gothic UI" panose="020B0500000000000000" pitchFamily="50" charset="-128"/>
                <a:ea typeface="Yu Gothic UI" panose="020B0500000000000000" pitchFamily="50" charset="-128"/>
                <a:cs typeface="Segoe UI" panose="020B0502040204020203" pitchFamily="34" charset="0"/>
              </a:rPr>
              <a:t>intel Xeon W-3500 and Xeon W-2500</a:t>
            </a:r>
            <a:r>
              <a:rPr lang="ja-JP" altLang="en-US" sz="1400" b="1" dirty="0">
                <a:solidFill>
                  <a:schemeClr val="bg1"/>
                </a:solidFill>
                <a:effectLst>
                  <a:glow rad="101600">
                    <a:srgbClr val="002060">
                      <a:alpha val="60000"/>
                    </a:srgbClr>
                  </a:glow>
                </a:effectLst>
                <a:latin typeface="Yu Gothic UI" panose="020B0500000000000000" pitchFamily="50" charset="-128"/>
                <a:ea typeface="Yu Gothic UI" panose="020B0500000000000000" pitchFamily="50" charset="-128"/>
                <a:cs typeface="Segoe UI" panose="020B0502040204020203" pitchFamily="34" charset="0"/>
              </a:rPr>
              <a:t> </a:t>
            </a:r>
            <a:r>
              <a:rPr lang="en-US" altLang="ja-JP" sz="1400" b="1" dirty="0">
                <a:solidFill>
                  <a:schemeClr val="bg1"/>
                </a:solidFill>
                <a:effectLst>
                  <a:glow rad="101600">
                    <a:srgbClr val="002060">
                      <a:alpha val="60000"/>
                    </a:srgbClr>
                  </a:glow>
                </a:effectLst>
                <a:latin typeface="Yu Gothic UI" panose="020B0500000000000000" pitchFamily="50" charset="-128"/>
                <a:ea typeface="Yu Gothic UI" panose="020B0500000000000000" pitchFamily="50" charset="-128"/>
                <a:cs typeface="Segoe UI" panose="020B0502040204020203" pitchFamily="34" charset="0"/>
              </a:rPr>
              <a:t>CPU</a:t>
            </a:r>
          </a:p>
        </p:txBody>
      </p:sp>
      <p:sp>
        <p:nvSpPr>
          <p:cNvPr id="128" name="テキスト ボックス 127">
            <a:extLst>
              <a:ext uri="{FF2B5EF4-FFF2-40B4-BE49-F238E27FC236}">
                <a16:creationId xmlns:a16="http://schemas.microsoft.com/office/drawing/2014/main" id="{16585C2C-A645-41B6-8F37-8A2D28D3A792}"/>
              </a:ext>
            </a:extLst>
          </p:cNvPr>
          <p:cNvSpPr txBox="1"/>
          <p:nvPr/>
        </p:nvSpPr>
        <p:spPr>
          <a:xfrm>
            <a:off x="4457691" y="947853"/>
            <a:ext cx="2887637" cy="646331"/>
          </a:xfrm>
          <a:prstGeom prst="rect">
            <a:avLst/>
          </a:prstGeom>
          <a:noFill/>
        </p:spPr>
        <p:txBody>
          <a:bodyPr wrap="square">
            <a:spAutoFit/>
          </a:bodyPr>
          <a:lstStyle/>
          <a:p>
            <a:r>
              <a:rPr lang="ja-JP" altLang="en-US" sz="1800" dirty="0">
                <a:latin typeface="ヒラギノ角ゴ8" panose="020B0800000000000000" pitchFamily="50" charset="-128"/>
                <a:ea typeface="ヒラギノ角ゴ8" panose="020B0800000000000000" pitchFamily="50" charset="-128"/>
                <a:cs typeface="Segoe UI" panose="020B0502040204020203" pitchFamily="34" charset="0"/>
              </a:rPr>
              <a:t>第</a:t>
            </a:r>
            <a:r>
              <a:rPr lang="en-US" altLang="ja-JP" sz="1800" dirty="0">
                <a:latin typeface="ヒラギノ角ゴ8" panose="020B0800000000000000" pitchFamily="50" charset="-128"/>
                <a:ea typeface="ヒラギノ角ゴ8" panose="020B0800000000000000" pitchFamily="50" charset="-128"/>
                <a:cs typeface="Segoe UI" panose="020B0502040204020203" pitchFamily="34" charset="0"/>
              </a:rPr>
              <a:t>5</a:t>
            </a:r>
            <a:r>
              <a:rPr lang="ja-JP" altLang="en-US" sz="1800" dirty="0">
                <a:latin typeface="ヒラギノ角ゴ8" panose="020B0800000000000000" pitchFamily="50" charset="-128"/>
                <a:ea typeface="ヒラギノ角ゴ8" panose="020B0800000000000000" pitchFamily="50" charset="-128"/>
                <a:cs typeface="Segoe UI" panose="020B0502040204020203" pitchFamily="34" charset="0"/>
              </a:rPr>
              <a:t>世代</a:t>
            </a:r>
            <a:r>
              <a:rPr lang="en-US" altLang="ja-JP" sz="1800" dirty="0">
                <a:latin typeface="ヒラギノ角ゴ8" panose="020B0800000000000000" pitchFamily="50" charset="-128"/>
                <a:ea typeface="ヒラギノ角ゴ8" panose="020B0800000000000000" pitchFamily="50" charset="-128"/>
                <a:cs typeface="Segoe UI" panose="020B0502040204020203" pitchFamily="34" charset="0"/>
              </a:rPr>
              <a:t>Xeon W</a:t>
            </a:r>
            <a:r>
              <a:rPr lang="ja-JP" altLang="en-US" sz="1800" dirty="0">
                <a:latin typeface="ヒラギノ角ゴ8" panose="020B0800000000000000" pitchFamily="50" charset="-128"/>
                <a:ea typeface="ヒラギノ角ゴ8" panose="020B0800000000000000" pitchFamily="50" charset="-128"/>
                <a:cs typeface="Segoe UI" panose="020B0502040204020203" pitchFamily="34" charset="0"/>
              </a:rPr>
              <a:t>搭載</a:t>
            </a:r>
            <a:endParaRPr lang="en-US" altLang="ja-JP" sz="1800" dirty="0">
              <a:latin typeface="ヒラギノ角ゴ8" panose="020B0800000000000000" pitchFamily="50" charset="-128"/>
              <a:ea typeface="ヒラギノ角ゴ8" panose="020B0800000000000000" pitchFamily="50" charset="-128"/>
              <a:cs typeface="Segoe UI" panose="020B0502040204020203" pitchFamily="34" charset="0"/>
            </a:endParaRPr>
          </a:p>
          <a:p>
            <a:r>
              <a:rPr lang="ja-JP" altLang="en-US" dirty="0">
                <a:latin typeface="ヒラギノ角ゴ8" panose="020B0800000000000000" pitchFamily="50" charset="-128"/>
                <a:ea typeface="ヒラギノ角ゴ8" panose="020B0800000000000000" pitchFamily="50" charset="-128"/>
                <a:cs typeface="Segoe UI" panose="020B0502040204020203" pitchFamily="34" charset="0"/>
              </a:rPr>
              <a:t>ワークステーション</a:t>
            </a:r>
            <a:endParaRPr lang="en-US" altLang="ja-JP" sz="1800" dirty="0">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31" name="テキスト ボックス 11">
            <a:extLst>
              <a:ext uri="{FF2B5EF4-FFF2-40B4-BE49-F238E27FC236}">
                <a16:creationId xmlns:a16="http://schemas.microsoft.com/office/drawing/2014/main" id="{841F364B-DE21-4FDC-82F5-30C524960361}"/>
              </a:ext>
            </a:extLst>
          </p:cNvPr>
          <p:cNvSpPr txBox="1"/>
          <p:nvPr/>
        </p:nvSpPr>
        <p:spPr>
          <a:xfrm>
            <a:off x="4508162" y="1629655"/>
            <a:ext cx="2741038" cy="489306"/>
          </a:xfrm>
          <a:custGeom>
            <a:avLst/>
            <a:gdLst/>
            <a:ahLst/>
            <a:cxnLst/>
            <a:rect l="l" t="t" r="r" b="b"/>
            <a:pathLst>
              <a:path w="3771007" h="673298">
                <a:moveTo>
                  <a:pt x="3670994" y="417016"/>
                </a:moveTo>
                <a:cubicBezTo>
                  <a:pt x="3639443" y="437554"/>
                  <a:pt x="3617714" y="456604"/>
                  <a:pt x="3605808" y="474166"/>
                </a:cubicBezTo>
                <a:cubicBezTo>
                  <a:pt x="3593901" y="491728"/>
                  <a:pt x="3587948" y="513010"/>
                  <a:pt x="3587948" y="538013"/>
                </a:cubicBezTo>
                <a:cubicBezTo>
                  <a:pt x="3587948" y="552896"/>
                  <a:pt x="3590329" y="564356"/>
                  <a:pt x="3595092" y="572393"/>
                </a:cubicBezTo>
                <a:cubicBezTo>
                  <a:pt x="3599854" y="580429"/>
                  <a:pt x="3606552" y="584448"/>
                  <a:pt x="3615184" y="584448"/>
                </a:cubicBezTo>
                <a:cubicBezTo>
                  <a:pt x="3625602" y="584448"/>
                  <a:pt x="3635945" y="580504"/>
                  <a:pt x="3646214" y="572616"/>
                </a:cubicBezTo>
                <a:cubicBezTo>
                  <a:pt x="3656484" y="564728"/>
                  <a:pt x="3664744" y="554087"/>
                  <a:pt x="3670994" y="540692"/>
                </a:cubicBezTo>
                <a:close/>
                <a:moveTo>
                  <a:pt x="2794694" y="417016"/>
                </a:moveTo>
                <a:cubicBezTo>
                  <a:pt x="2763143" y="437554"/>
                  <a:pt x="2741414" y="456604"/>
                  <a:pt x="2729508" y="474166"/>
                </a:cubicBezTo>
                <a:cubicBezTo>
                  <a:pt x="2717601" y="491728"/>
                  <a:pt x="2711648" y="513010"/>
                  <a:pt x="2711648" y="538013"/>
                </a:cubicBezTo>
                <a:cubicBezTo>
                  <a:pt x="2711648" y="552896"/>
                  <a:pt x="2714029" y="564356"/>
                  <a:pt x="2718792" y="572393"/>
                </a:cubicBezTo>
                <a:cubicBezTo>
                  <a:pt x="2723554" y="580429"/>
                  <a:pt x="2730252" y="584448"/>
                  <a:pt x="2738884" y="584448"/>
                </a:cubicBezTo>
                <a:cubicBezTo>
                  <a:pt x="2749302" y="584448"/>
                  <a:pt x="2759645" y="580504"/>
                  <a:pt x="2769914" y="572616"/>
                </a:cubicBezTo>
                <a:cubicBezTo>
                  <a:pt x="2780184" y="564728"/>
                  <a:pt x="2788444" y="554087"/>
                  <a:pt x="2794694" y="540692"/>
                </a:cubicBezTo>
                <a:close/>
                <a:moveTo>
                  <a:pt x="2587823" y="177700"/>
                </a:moveTo>
                <a:lnTo>
                  <a:pt x="2596753" y="177700"/>
                </a:lnTo>
                <a:lnTo>
                  <a:pt x="2596753" y="277267"/>
                </a:lnTo>
                <a:cubicBezTo>
                  <a:pt x="2592586" y="275183"/>
                  <a:pt x="2588121" y="273620"/>
                  <a:pt x="2583358" y="272578"/>
                </a:cubicBezTo>
                <a:cubicBezTo>
                  <a:pt x="2578596" y="271537"/>
                  <a:pt x="2573387" y="271016"/>
                  <a:pt x="2567731" y="271016"/>
                </a:cubicBezTo>
                <a:cubicBezTo>
                  <a:pt x="2544812" y="271016"/>
                  <a:pt x="2526729" y="277862"/>
                  <a:pt x="2513484" y="291554"/>
                </a:cubicBezTo>
                <a:cubicBezTo>
                  <a:pt x="2500238" y="305246"/>
                  <a:pt x="2493615" y="323999"/>
                  <a:pt x="2493615" y="347811"/>
                </a:cubicBezTo>
                <a:lnTo>
                  <a:pt x="2493615" y="659457"/>
                </a:lnTo>
                <a:lnTo>
                  <a:pt x="2403872" y="659457"/>
                </a:lnTo>
                <a:lnTo>
                  <a:pt x="2403872" y="183058"/>
                </a:lnTo>
                <a:lnTo>
                  <a:pt x="2493615" y="183058"/>
                </a:lnTo>
                <a:lnTo>
                  <a:pt x="2493615" y="247799"/>
                </a:lnTo>
                <a:cubicBezTo>
                  <a:pt x="2504926" y="224581"/>
                  <a:pt x="2518469" y="207094"/>
                  <a:pt x="2534245" y="195337"/>
                </a:cubicBezTo>
                <a:cubicBezTo>
                  <a:pt x="2550021" y="183579"/>
                  <a:pt x="2567880" y="177700"/>
                  <a:pt x="2587823" y="177700"/>
                </a:cubicBezTo>
                <a:close/>
                <a:moveTo>
                  <a:pt x="3643759" y="171003"/>
                </a:moveTo>
                <a:cubicBezTo>
                  <a:pt x="3683942" y="171003"/>
                  <a:pt x="3713782" y="183207"/>
                  <a:pt x="3733279" y="207615"/>
                </a:cubicBezTo>
                <a:cubicBezTo>
                  <a:pt x="3752775" y="232023"/>
                  <a:pt x="3762524" y="269527"/>
                  <a:pt x="3762524" y="320129"/>
                </a:cubicBezTo>
                <a:lnTo>
                  <a:pt x="3762524" y="523279"/>
                </a:lnTo>
                <a:cubicBezTo>
                  <a:pt x="3762524" y="555129"/>
                  <a:pt x="3763268" y="582960"/>
                  <a:pt x="3764756" y="606772"/>
                </a:cubicBezTo>
                <a:cubicBezTo>
                  <a:pt x="3766244" y="630585"/>
                  <a:pt x="3768328" y="648146"/>
                  <a:pt x="3771007" y="659457"/>
                </a:cubicBezTo>
                <a:lnTo>
                  <a:pt x="3682156" y="659457"/>
                </a:lnTo>
                <a:cubicBezTo>
                  <a:pt x="3679775" y="653206"/>
                  <a:pt x="3677915" y="645839"/>
                  <a:pt x="3676575" y="637356"/>
                </a:cubicBezTo>
                <a:cubicBezTo>
                  <a:pt x="3675236" y="628873"/>
                  <a:pt x="3674269" y="618381"/>
                  <a:pt x="3673673" y="605879"/>
                </a:cubicBezTo>
                <a:cubicBezTo>
                  <a:pt x="3659683" y="624929"/>
                  <a:pt x="3644056" y="639663"/>
                  <a:pt x="3626792" y="650081"/>
                </a:cubicBezTo>
                <a:cubicBezTo>
                  <a:pt x="3609528" y="660499"/>
                  <a:pt x="3591967" y="665708"/>
                  <a:pt x="3574107" y="665708"/>
                </a:cubicBezTo>
                <a:cubicBezTo>
                  <a:pt x="3549402" y="665708"/>
                  <a:pt x="3530277" y="656629"/>
                  <a:pt x="3516734" y="638472"/>
                </a:cubicBezTo>
                <a:cubicBezTo>
                  <a:pt x="3503191" y="620315"/>
                  <a:pt x="3496419" y="594419"/>
                  <a:pt x="3496419" y="560784"/>
                </a:cubicBezTo>
                <a:cubicBezTo>
                  <a:pt x="3496419" y="516731"/>
                  <a:pt x="3508846" y="479301"/>
                  <a:pt x="3533700" y="448493"/>
                </a:cubicBezTo>
                <a:cubicBezTo>
                  <a:pt x="3558555" y="417686"/>
                  <a:pt x="3604319" y="384423"/>
                  <a:pt x="3670994" y="348704"/>
                </a:cubicBezTo>
                <a:lnTo>
                  <a:pt x="3670994" y="297358"/>
                </a:lnTo>
                <a:cubicBezTo>
                  <a:pt x="3670994" y="283071"/>
                  <a:pt x="3668464" y="272206"/>
                  <a:pt x="3663404" y="264765"/>
                </a:cubicBezTo>
                <a:cubicBezTo>
                  <a:pt x="3658344" y="257324"/>
                  <a:pt x="3650902" y="253603"/>
                  <a:pt x="3641080" y="253603"/>
                </a:cubicBezTo>
                <a:cubicBezTo>
                  <a:pt x="3628578" y="253603"/>
                  <a:pt x="3618756" y="257175"/>
                  <a:pt x="3611612" y="264318"/>
                </a:cubicBezTo>
                <a:cubicBezTo>
                  <a:pt x="3604468" y="271462"/>
                  <a:pt x="3600896" y="281285"/>
                  <a:pt x="3600896" y="293786"/>
                </a:cubicBezTo>
                <a:lnTo>
                  <a:pt x="3600896" y="320129"/>
                </a:lnTo>
                <a:lnTo>
                  <a:pt x="3511153" y="320129"/>
                </a:lnTo>
                <a:cubicBezTo>
                  <a:pt x="3511153" y="318641"/>
                  <a:pt x="3511004" y="316557"/>
                  <a:pt x="3510706" y="313878"/>
                </a:cubicBezTo>
                <a:cubicBezTo>
                  <a:pt x="3510409" y="311199"/>
                  <a:pt x="3510260" y="309116"/>
                  <a:pt x="3510260" y="307627"/>
                </a:cubicBezTo>
                <a:cubicBezTo>
                  <a:pt x="3510260" y="267742"/>
                  <a:pt x="3522910" y="234999"/>
                  <a:pt x="3548211" y="209401"/>
                </a:cubicBezTo>
                <a:cubicBezTo>
                  <a:pt x="3573512" y="183802"/>
                  <a:pt x="3605361" y="171003"/>
                  <a:pt x="3643759" y="171003"/>
                </a:cubicBezTo>
                <a:close/>
                <a:moveTo>
                  <a:pt x="3076575" y="171003"/>
                </a:moveTo>
                <a:cubicBezTo>
                  <a:pt x="3113186" y="171003"/>
                  <a:pt x="3142803" y="182017"/>
                  <a:pt x="3165425" y="204043"/>
                </a:cubicBezTo>
                <a:cubicBezTo>
                  <a:pt x="3188047" y="226070"/>
                  <a:pt x="3200697" y="256282"/>
                  <a:pt x="3203376" y="294679"/>
                </a:cubicBezTo>
                <a:lnTo>
                  <a:pt x="3119437" y="314771"/>
                </a:lnTo>
                <a:cubicBezTo>
                  <a:pt x="3116163" y="294531"/>
                  <a:pt x="3110656" y="279425"/>
                  <a:pt x="3102917" y="269453"/>
                </a:cubicBezTo>
                <a:cubicBezTo>
                  <a:pt x="3095178" y="259482"/>
                  <a:pt x="3084909" y="254496"/>
                  <a:pt x="3072110" y="254496"/>
                </a:cubicBezTo>
                <a:cubicBezTo>
                  <a:pt x="3060204" y="254496"/>
                  <a:pt x="3050827" y="258291"/>
                  <a:pt x="3043981" y="265881"/>
                </a:cubicBezTo>
                <a:cubicBezTo>
                  <a:pt x="3037135" y="273471"/>
                  <a:pt x="3033712" y="283666"/>
                  <a:pt x="3033712" y="296465"/>
                </a:cubicBezTo>
                <a:cubicBezTo>
                  <a:pt x="3033712" y="317301"/>
                  <a:pt x="3054697" y="344239"/>
                  <a:pt x="3096667" y="377279"/>
                </a:cubicBezTo>
                <a:cubicBezTo>
                  <a:pt x="3107977" y="386506"/>
                  <a:pt x="3116758" y="393650"/>
                  <a:pt x="3123009" y="398710"/>
                </a:cubicBezTo>
                <a:cubicBezTo>
                  <a:pt x="3156049" y="426392"/>
                  <a:pt x="3178671" y="450726"/>
                  <a:pt x="3190875" y="471711"/>
                </a:cubicBezTo>
                <a:cubicBezTo>
                  <a:pt x="3203079" y="492695"/>
                  <a:pt x="3209181" y="516285"/>
                  <a:pt x="3209181" y="542478"/>
                </a:cubicBezTo>
                <a:cubicBezTo>
                  <a:pt x="3209181" y="581769"/>
                  <a:pt x="3197051" y="613246"/>
                  <a:pt x="3172792" y="636910"/>
                </a:cubicBezTo>
                <a:cubicBezTo>
                  <a:pt x="3148533" y="660573"/>
                  <a:pt x="3116461" y="672405"/>
                  <a:pt x="3076575" y="672405"/>
                </a:cubicBezTo>
                <a:cubicBezTo>
                  <a:pt x="3038475" y="672405"/>
                  <a:pt x="3006923" y="659904"/>
                  <a:pt x="2981920" y="634901"/>
                </a:cubicBezTo>
                <a:cubicBezTo>
                  <a:pt x="2956917" y="609897"/>
                  <a:pt x="2941588" y="575072"/>
                  <a:pt x="2935932" y="530423"/>
                </a:cubicBezTo>
                <a:lnTo>
                  <a:pt x="3021657" y="511224"/>
                </a:lnTo>
                <a:cubicBezTo>
                  <a:pt x="3025527" y="538906"/>
                  <a:pt x="3032075" y="558775"/>
                  <a:pt x="3041302" y="570830"/>
                </a:cubicBezTo>
                <a:cubicBezTo>
                  <a:pt x="3050530" y="582885"/>
                  <a:pt x="3063478" y="588913"/>
                  <a:pt x="3080147" y="588913"/>
                </a:cubicBezTo>
                <a:cubicBezTo>
                  <a:pt x="3092648" y="588913"/>
                  <a:pt x="3102620" y="585118"/>
                  <a:pt x="3110061" y="577527"/>
                </a:cubicBezTo>
                <a:cubicBezTo>
                  <a:pt x="3117502" y="569937"/>
                  <a:pt x="3121223" y="559742"/>
                  <a:pt x="3121223" y="546943"/>
                </a:cubicBezTo>
                <a:cubicBezTo>
                  <a:pt x="3121223" y="522238"/>
                  <a:pt x="3091160" y="487114"/>
                  <a:pt x="3031033" y="441573"/>
                </a:cubicBezTo>
                <a:cubicBezTo>
                  <a:pt x="3030438" y="440977"/>
                  <a:pt x="3029694" y="440382"/>
                  <a:pt x="3028801" y="439787"/>
                </a:cubicBezTo>
                <a:cubicBezTo>
                  <a:pt x="2998738" y="417165"/>
                  <a:pt x="2977381" y="395138"/>
                  <a:pt x="2964730" y="373707"/>
                </a:cubicBezTo>
                <a:cubicBezTo>
                  <a:pt x="2952080" y="352276"/>
                  <a:pt x="2945755" y="328017"/>
                  <a:pt x="2945755" y="300930"/>
                </a:cubicBezTo>
                <a:cubicBezTo>
                  <a:pt x="2945755" y="261937"/>
                  <a:pt x="2957810" y="230534"/>
                  <a:pt x="2981920" y="206722"/>
                </a:cubicBezTo>
                <a:cubicBezTo>
                  <a:pt x="3006030" y="182909"/>
                  <a:pt x="3037582" y="171003"/>
                  <a:pt x="3076575" y="171003"/>
                </a:cubicBezTo>
                <a:close/>
                <a:moveTo>
                  <a:pt x="2767459" y="171003"/>
                </a:moveTo>
                <a:cubicBezTo>
                  <a:pt x="2807642" y="171003"/>
                  <a:pt x="2837482" y="183207"/>
                  <a:pt x="2856979" y="207615"/>
                </a:cubicBezTo>
                <a:cubicBezTo>
                  <a:pt x="2876475" y="232023"/>
                  <a:pt x="2886224" y="269527"/>
                  <a:pt x="2886224" y="320129"/>
                </a:cubicBezTo>
                <a:lnTo>
                  <a:pt x="2886224" y="523279"/>
                </a:lnTo>
                <a:cubicBezTo>
                  <a:pt x="2886224" y="555129"/>
                  <a:pt x="2886968" y="582960"/>
                  <a:pt x="2888456" y="606772"/>
                </a:cubicBezTo>
                <a:cubicBezTo>
                  <a:pt x="2889944" y="630585"/>
                  <a:pt x="2892028" y="648146"/>
                  <a:pt x="2894707" y="659457"/>
                </a:cubicBezTo>
                <a:lnTo>
                  <a:pt x="2805856" y="659457"/>
                </a:lnTo>
                <a:cubicBezTo>
                  <a:pt x="2803475" y="653206"/>
                  <a:pt x="2801615" y="645839"/>
                  <a:pt x="2800275" y="637356"/>
                </a:cubicBezTo>
                <a:cubicBezTo>
                  <a:pt x="2798936" y="628873"/>
                  <a:pt x="2797969" y="618381"/>
                  <a:pt x="2797373" y="605879"/>
                </a:cubicBezTo>
                <a:cubicBezTo>
                  <a:pt x="2783383" y="624929"/>
                  <a:pt x="2767756" y="639663"/>
                  <a:pt x="2750492" y="650081"/>
                </a:cubicBezTo>
                <a:cubicBezTo>
                  <a:pt x="2733228" y="660499"/>
                  <a:pt x="2715667" y="665708"/>
                  <a:pt x="2697807" y="665708"/>
                </a:cubicBezTo>
                <a:cubicBezTo>
                  <a:pt x="2673102" y="665708"/>
                  <a:pt x="2653977" y="656629"/>
                  <a:pt x="2640434" y="638472"/>
                </a:cubicBezTo>
                <a:cubicBezTo>
                  <a:pt x="2626891" y="620315"/>
                  <a:pt x="2620119" y="594419"/>
                  <a:pt x="2620119" y="560784"/>
                </a:cubicBezTo>
                <a:cubicBezTo>
                  <a:pt x="2620119" y="516731"/>
                  <a:pt x="2632546" y="479301"/>
                  <a:pt x="2657400" y="448493"/>
                </a:cubicBezTo>
                <a:cubicBezTo>
                  <a:pt x="2682255" y="417686"/>
                  <a:pt x="2728019" y="384423"/>
                  <a:pt x="2794694" y="348704"/>
                </a:cubicBezTo>
                <a:lnTo>
                  <a:pt x="2794694" y="297358"/>
                </a:lnTo>
                <a:cubicBezTo>
                  <a:pt x="2794694" y="283071"/>
                  <a:pt x="2792164" y="272206"/>
                  <a:pt x="2787104" y="264765"/>
                </a:cubicBezTo>
                <a:cubicBezTo>
                  <a:pt x="2782044" y="257324"/>
                  <a:pt x="2774602" y="253603"/>
                  <a:pt x="2764780" y="253603"/>
                </a:cubicBezTo>
                <a:cubicBezTo>
                  <a:pt x="2752278" y="253603"/>
                  <a:pt x="2742456" y="257175"/>
                  <a:pt x="2735312" y="264318"/>
                </a:cubicBezTo>
                <a:cubicBezTo>
                  <a:pt x="2728168" y="271462"/>
                  <a:pt x="2724596" y="281285"/>
                  <a:pt x="2724596" y="293786"/>
                </a:cubicBezTo>
                <a:lnTo>
                  <a:pt x="2724596" y="320129"/>
                </a:lnTo>
                <a:lnTo>
                  <a:pt x="2634853" y="320129"/>
                </a:lnTo>
                <a:cubicBezTo>
                  <a:pt x="2634853" y="318641"/>
                  <a:pt x="2634704" y="316557"/>
                  <a:pt x="2634406" y="313878"/>
                </a:cubicBezTo>
                <a:cubicBezTo>
                  <a:pt x="2634109" y="311199"/>
                  <a:pt x="2633960" y="309116"/>
                  <a:pt x="2633960" y="307627"/>
                </a:cubicBezTo>
                <a:cubicBezTo>
                  <a:pt x="2633960" y="267742"/>
                  <a:pt x="2646610" y="234999"/>
                  <a:pt x="2671911" y="209401"/>
                </a:cubicBezTo>
                <a:cubicBezTo>
                  <a:pt x="2697212" y="183802"/>
                  <a:pt x="2729061" y="171003"/>
                  <a:pt x="2767459" y="171003"/>
                </a:cubicBezTo>
                <a:close/>
                <a:moveTo>
                  <a:pt x="825103" y="107156"/>
                </a:moveTo>
                <a:lnTo>
                  <a:pt x="825103" y="294679"/>
                </a:lnTo>
                <a:lnTo>
                  <a:pt x="864394" y="294679"/>
                </a:lnTo>
                <a:cubicBezTo>
                  <a:pt x="887313" y="294679"/>
                  <a:pt x="903238" y="287759"/>
                  <a:pt x="912167" y="273918"/>
                </a:cubicBezTo>
                <a:cubicBezTo>
                  <a:pt x="921097" y="260077"/>
                  <a:pt x="925562" y="234404"/>
                  <a:pt x="925562" y="196899"/>
                </a:cubicBezTo>
                <a:cubicBezTo>
                  <a:pt x="925562" y="162967"/>
                  <a:pt x="920874" y="139526"/>
                  <a:pt x="911497" y="126578"/>
                </a:cubicBezTo>
                <a:cubicBezTo>
                  <a:pt x="902121" y="113630"/>
                  <a:pt x="885229" y="107156"/>
                  <a:pt x="860822" y="107156"/>
                </a:cubicBezTo>
                <a:close/>
                <a:moveTo>
                  <a:pt x="1600497" y="89743"/>
                </a:moveTo>
                <a:cubicBezTo>
                  <a:pt x="1583531" y="89743"/>
                  <a:pt x="1570732" y="95324"/>
                  <a:pt x="1562100" y="106486"/>
                </a:cubicBezTo>
                <a:cubicBezTo>
                  <a:pt x="1553468" y="117648"/>
                  <a:pt x="1549152" y="134392"/>
                  <a:pt x="1549152" y="156716"/>
                </a:cubicBezTo>
                <a:lnTo>
                  <a:pt x="1549152" y="517029"/>
                </a:lnTo>
                <a:cubicBezTo>
                  <a:pt x="1549152" y="539353"/>
                  <a:pt x="1553468" y="556170"/>
                  <a:pt x="1562100" y="567481"/>
                </a:cubicBezTo>
                <a:cubicBezTo>
                  <a:pt x="1570732" y="578792"/>
                  <a:pt x="1583531" y="584448"/>
                  <a:pt x="1600497" y="584448"/>
                </a:cubicBezTo>
                <a:cubicBezTo>
                  <a:pt x="1617464" y="584448"/>
                  <a:pt x="1630263" y="578792"/>
                  <a:pt x="1638895" y="567481"/>
                </a:cubicBezTo>
                <a:cubicBezTo>
                  <a:pt x="1647527" y="556170"/>
                  <a:pt x="1651843" y="539353"/>
                  <a:pt x="1651843" y="517029"/>
                </a:cubicBezTo>
                <a:lnTo>
                  <a:pt x="1651843" y="156716"/>
                </a:lnTo>
                <a:cubicBezTo>
                  <a:pt x="1651843" y="134392"/>
                  <a:pt x="1647527" y="117648"/>
                  <a:pt x="1638895" y="106486"/>
                </a:cubicBezTo>
                <a:cubicBezTo>
                  <a:pt x="1630263" y="95324"/>
                  <a:pt x="1617464" y="89743"/>
                  <a:pt x="1600497" y="89743"/>
                </a:cubicBezTo>
                <a:close/>
                <a:moveTo>
                  <a:pt x="3294757" y="45988"/>
                </a:moveTo>
                <a:lnTo>
                  <a:pt x="3383161" y="45988"/>
                </a:lnTo>
                <a:lnTo>
                  <a:pt x="3383161" y="183058"/>
                </a:lnTo>
                <a:lnTo>
                  <a:pt x="3449240" y="183058"/>
                </a:lnTo>
                <a:lnTo>
                  <a:pt x="3449240" y="257175"/>
                </a:lnTo>
                <a:lnTo>
                  <a:pt x="3383161" y="257175"/>
                </a:lnTo>
                <a:lnTo>
                  <a:pt x="3383161" y="550515"/>
                </a:lnTo>
                <a:cubicBezTo>
                  <a:pt x="3383161" y="564207"/>
                  <a:pt x="3386509" y="574476"/>
                  <a:pt x="3393207" y="581322"/>
                </a:cubicBezTo>
                <a:cubicBezTo>
                  <a:pt x="3399904" y="588169"/>
                  <a:pt x="3409652" y="591592"/>
                  <a:pt x="3422451" y="591592"/>
                </a:cubicBezTo>
                <a:cubicBezTo>
                  <a:pt x="3425428" y="591592"/>
                  <a:pt x="3429074" y="591219"/>
                  <a:pt x="3433390" y="590475"/>
                </a:cubicBezTo>
                <a:cubicBezTo>
                  <a:pt x="3437706" y="589731"/>
                  <a:pt x="3442841" y="588615"/>
                  <a:pt x="3448794" y="587127"/>
                </a:cubicBezTo>
                <a:lnTo>
                  <a:pt x="3449240" y="664815"/>
                </a:lnTo>
                <a:cubicBezTo>
                  <a:pt x="3440906" y="667494"/>
                  <a:pt x="3432572" y="669429"/>
                  <a:pt x="3424237" y="670619"/>
                </a:cubicBezTo>
                <a:cubicBezTo>
                  <a:pt x="3415903" y="671810"/>
                  <a:pt x="3407122" y="672405"/>
                  <a:pt x="3397895" y="672405"/>
                </a:cubicBezTo>
                <a:cubicBezTo>
                  <a:pt x="3363367" y="672405"/>
                  <a:pt x="3337545" y="662955"/>
                  <a:pt x="3320430" y="644053"/>
                </a:cubicBezTo>
                <a:cubicBezTo>
                  <a:pt x="3303314" y="625152"/>
                  <a:pt x="3294757" y="596801"/>
                  <a:pt x="3294757" y="558998"/>
                </a:cubicBezTo>
                <a:lnTo>
                  <a:pt x="3294757" y="257175"/>
                </a:lnTo>
                <a:lnTo>
                  <a:pt x="3239839" y="257175"/>
                </a:lnTo>
                <a:lnTo>
                  <a:pt x="3239839" y="183058"/>
                </a:lnTo>
                <a:lnTo>
                  <a:pt x="3294757" y="183058"/>
                </a:lnTo>
                <a:close/>
                <a:moveTo>
                  <a:pt x="1065014" y="13841"/>
                </a:moveTo>
                <a:lnTo>
                  <a:pt x="1162347" y="13841"/>
                </a:lnTo>
                <a:lnTo>
                  <a:pt x="1221730" y="396031"/>
                </a:lnTo>
                <a:cubicBezTo>
                  <a:pt x="1225599" y="420439"/>
                  <a:pt x="1228353" y="443433"/>
                  <a:pt x="1229990" y="465013"/>
                </a:cubicBezTo>
                <a:cubicBezTo>
                  <a:pt x="1231627" y="486593"/>
                  <a:pt x="1232445" y="508397"/>
                  <a:pt x="1232445" y="530423"/>
                </a:cubicBezTo>
                <a:lnTo>
                  <a:pt x="1232445" y="542032"/>
                </a:lnTo>
                <a:cubicBezTo>
                  <a:pt x="1233338" y="513754"/>
                  <a:pt x="1234752" y="487189"/>
                  <a:pt x="1236687" y="462334"/>
                </a:cubicBezTo>
                <a:cubicBezTo>
                  <a:pt x="1238622" y="437480"/>
                  <a:pt x="1240929" y="415379"/>
                  <a:pt x="1243607" y="396031"/>
                </a:cubicBezTo>
                <a:lnTo>
                  <a:pt x="1301204" y="13841"/>
                </a:lnTo>
                <a:lnTo>
                  <a:pt x="1398984" y="13841"/>
                </a:lnTo>
                <a:lnTo>
                  <a:pt x="1284684" y="659457"/>
                </a:lnTo>
                <a:lnTo>
                  <a:pt x="1180653" y="659457"/>
                </a:lnTo>
                <a:close/>
                <a:moveTo>
                  <a:pt x="725537" y="13841"/>
                </a:moveTo>
                <a:lnTo>
                  <a:pt x="871537" y="13841"/>
                </a:lnTo>
                <a:cubicBezTo>
                  <a:pt x="926306" y="13841"/>
                  <a:pt x="965894" y="28575"/>
                  <a:pt x="990302" y="58043"/>
                </a:cubicBezTo>
                <a:cubicBezTo>
                  <a:pt x="1014710" y="87511"/>
                  <a:pt x="1026914" y="134987"/>
                  <a:pt x="1026914" y="200471"/>
                </a:cubicBezTo>
                <a:cubicBezTo>
                  <a:pt x="1026914" y="240952"/>
                  <a:pt x="1022002" y="273695"/>
                  <a:pt x="1012180" y="298698"/>
                </a:cubicBezTo>
                <a:cubicBezTo>
                  <a:pt x="1002357" y="323701"/>
                  <a:pt x="986284" y="343942"/>
                  <a:pt x="963959" y="359420"/>
                </a:cubicBezTo>
                <a:lnTo>
                  <a:pt x="1037183" y="659457"/>
                </a:lnTo>
                <a:lnTo>
                  <a:pt x="934045" y="659457"/>
                </a:lnTo>
                <a:lnTo>
                  <a:pt x="872430" y="387995"/>
                </a:lnTo>
                <a:lnTo>
                  <a:pt x="825103" y="387995"/>
                </a:lnTo>
                <a:lnTo>
                  <a:pt x="825103" y="659457"/>
                </a:lnTo>
                <a:lnTo>
                  <a:pt x="725537" y="659457"/>
                </a:lnTo>
                <a:close/>
                <a:moveTo>
                  <a:pt x="393055" y="13841"/>
                </a:moveTo>
                <a:lnTo>
                  <a:pt x="652909" y="13841"/>
                </a:lnTo>
                <a:lnTo>
                  <a:pt x="652909" y="107156"/>
                </a:lnTo>
                <a:lnTo>
                  <a:pt x="492621" y="107156"/>
                </a:lnTo>
                <a:lnTo>
                  <a:pt x="492621" y="276374"/>
                </a:lnTo>
                <a:lnTo>
                  <a:pt x="608135" y="276374"/>
                </a:lnTo>
                <a:lnTo>
                  <a:pt x="608135" y="369689"/>
                </a:lnTo>
                <a:lnTo>
                  <a:pt x="492621" y="369689"/>
                </a:lnTo>
                <a:lnTo>
                  <a:pt x="492621" y="562570"/>
                </a:lnTo>
                <a:lnTo>
                  <a:pt x="652909" y="562570"/>
                </a:lnTo>
                <a:lnTo>
                  <a:pt x="652909" y="659457"/>
                </a:lnTo>
                <a:lnTo>
                  <a:pt x="393055" y="659457"/>
                </a:lnTo>
                <a:close/>
                <a:moveTo>
                  <a:pt x="2175569" y="0"/>
                </a:moveTo>
                <a:cubicBezTo>
                  <a:pt x="2222599" y="0"/>
                  <a:pt x="2258318" y="13990"/>
                  <a:pt x="2282726" y="41969"/>
                </a:cubicBezTo>
                <a:cubicBezTo>
                  <a:pt x="2307133" y="69949"/>
                  <a:pt x="2319337" y="111174"/>
                  <a:pt x="2319337" y="165645"/>
                </a:cubicBezTo>
                <a:lnTo>
                  <a:pt x="2319337" y="225028"/>
                </a:lnTo>
                <a:lnTo>
                  <a:pt x="2223343" y="225028"/>
                </a:lnTo>
                <a:lnTo>
                  <a:pt x="2223343" y="156716"/>
                </a:lnTo>
                <a:cubicBezTo>
                  <a:pt x="2223343" y="134392"/>
                  <a:pt x="2219027" y="117648"/>
                  <a:pt x="2210395" y="106486"/>
                </a:cubicBezTo>
                <a:cubicBezTo>
                  <a:pt x="2201763" y="95324"/>
                  <a:pt x="2188964" y="89743"/>
                  <a:pt x="2171997" y="89743"/>
                </a:cubicBezTo>
                <a:cubicBezTo>
                  <a:pt x="2155031" y="89743"/>
                  <a:pt x="2142232" y="95324"/>
                  <a:pt x="2133600" y="106486"/>
                </a:cubicBezTo>
                <a:cubicBezTo>
                  <a:pt x="2124968" y="117648"/>
                  <a:pt x="2120652" y="134392"/>
                  <a:pt x="2120652" y="156716"/>
                </a:cubicBezTo>
                <a:lnTo>
                  <a:pt x="2120652" y="517029"/>
                </a:lnTo>
                <a:cubicBezTo>
                  <a:pt x="2120652" y="539353"/>
                  <a:pt x="2124968" y="556170"/>
                  <a:pt x="2133600" y="567481"/>
                </a:cubicBezTo>
                <a:cubicBezTo>
                  <a:pt x="2142232" y="578792"/>
                  <a:pt x="2155031" y="584448"/>
                  <a:pt x="2171997" y="584448"/>
                </a:cubicBezTo>
                <a:cubicBezTo>
                  <a:pt x="2188964" y="584448"/>
                  <a:pt x="2201763" y="578792"/>
                  <a:pt x="2210395" y="567481"/>
                </a:cubicBezTo>
                <a:cubicBezTo>
                  <a:pt x="2219027" y="556170"/>
                  <a:pt x="2223343" y="539353"/>
                  <a:pt x="2223343" y="517029"/>
                </a:cubicBezTo>
                <a:lnTo>
                  <a:pt x="2223343" y="416123"/>
                </a:lnTo>
                <a:lnTo>
                  <a:pt x="2163068" y="416123"/>
                </a:lnTo>
                <a:lnTo>
                  <a:pt x="2163068" y="333970"/>
                </a:lnTo>
                <a:lnTo>
                  <a:pt x="2319337" y="333970"/>
                </a:lnTo>
                <a:lnTo>
                  <a:pt x="2319337" y="659457"/>
                </a:lnTo>
                <a:lnTo>
                  <a:pt x="2271563" y="659457"/>
                </a:lnTo>
                <a:lnTo>
                  <a:pt x="2252365" y="614809"/>
                </a:lnTo>
                <a:cubicBezTo>
                  <a:pt x="2241351" y="634752"/>
                  <a:pt x="2228106" y="649486"/>
                  <a:pt x="2212627" y="659011"/>
                </a:cubicBezTo>
                <a:cubicBezTo>
                  <a:pt x="2197149" y="668536"/>
                  <a:pt x="2178397" y="673298"/>
                  <a:pt x="2156370" y="673298"/>
                </a:cubicBezTo>
                <a:cubicBezTo>
                  <a:pt x="2112020" y="673298"/>
                  <a:pt x="2078087" y="657969"/>
                  <a:pt x="2054572" y="627310"/>
                </a:cubicBezTo>
                <a:cubicBezTo>
                  <a:pt x="2031057" y="596652"/>
                  <a:pt x="2019300" y="552152"/>
                  <a:pt x="2019300" y="493811"/>
                </a:cubicBezTo>
                <a:lnTo>
                  <a:pt x="2019300" y="162967"/>
                </a:lnTo>
                <a:cubicBezTo>
                  <a:pt x="2019300" y="112067"/>
                  <a:pt x="2033141" y="72181"/>
                  <a:pt x="2060823" y="43309"/>
                </a:cubicBezTo>
                <a:cubicBezTo>
                  <a:pt x="2088505" y="14436"/>
                  <a:pt x="2126754" y="0"/>
                  <a:pt x="2175569" y="0"/>
                </a:cubicBezTo>
                <a:close/>
                <a:moveTo>
                  <a:pt x="1604069" y="0"/>
                </a:moveTo>
                <a:cubicBezTo>
                  <a:pt x="1650206" y="0"/>
                  <a:pt x="1686743" y="14808"/>
                  <a:pt x="1713681" y="44425"/>
                </a:cubicBezTo>
                <a:cubicBezTo>
                  <a:pt x="1740619" y="74042"/>
                  <a:pt x="1754088" y="114449"/>
                  <a:pt x="1754088" y="165645"/>
                </a:cubicBezTo>
                <a:lnTo>
                  <a:pt x="1754088" y="496490"/>
                </a:lnTo>
                <a:cubicBezTo>
                  <a:pt x="1754088" y="553045"/>
                  <a:pt x="1740768" y="596652"/>
                  <a:pt x="1714128" y="627310"/>
                </a:cubicBezTo>
                <a:cubicBezTo>
                  <a:pt x="1687487" y="657969"/>
                  <a:pt x="1649611" y="673298"/>
                  <a:pt x="1600497" y="673298"/>
                </a:cubicBezTo>
                <a:cubicBezTo>
                  <a:pt x="1550789" y="673298"/>
                  <a:pt x="1512912" y="658043"/>
                  <a:pt x="1486867" y="627534"/>
                </a:cubicBezTo>
                <a:cubicBezTo>
                  <a:pt x="1460822" y="597024"/>
                  <a:pt x="1447800" y="552450"/>
                  <a:pt x="1447800" y="493811"/>
                </a:cubicBezTo>
                <a:lnTo>
                  <a:pt x="1447800" y="162967"/>
                </a:lnTo>
                <a:cubicBezTo>
                  <a:pt x="1447800" y="112067"/>
                  <a:pt x="1461641" y="72181"/>
                  <a:pt x="1489323" y="43309"/>
                </a:cubicBezTo>
                <a:cubicBezTo>
                  <a:pt x="1517005" y="14436"/>
                  <a:pt x="1555254" y="0"/>
                  <a:pt x="1604069" y="0"/>
                </a:cubicBezTo>
                <a:close/>
                <a:moveTo>
                  <a:pt x="156269" y="0"/>
                </a:moveTo>
                <a:cubicBezTo>
                  <a:pt x="202406" y="0"/>
                  <a:pt x="238943" y="14808"/>
                  <a:pt x="265881" y="44425"/>
                </a:cubicBezTo>
                <a:cubicBezTo>
                  <a:pt x="292819" y="74042"/>
                  <a:pt x="306288" y="114449"/>
                  <a:pt x="306288" y="165645"/>
                </a:cubicBezTo>
                <a:lnTo>
                  <a:pt x="306288" y="227707"/>
                </a:lnTo>
                <a:lnTo>
                  <a:pt x="204043" y="227707"/>
                </a:lnTo>
                <a:lnTo>
                  <a:pt x="204043" y="156716"/>
                </a:lnTo>
                <a:cubicBezTo>
                  <a:pt x="204043" y="134392"/>
                  <a:pt x="199727" y="117648"/>
                  <a:pt x="191095" y="106486"/>
                </a:cubicBezTo>
                <a:cubicBezTo>
                  <a:pt x="182463" y="95324"/>
                  <a:pt x="169664" y="89743"/>
                  <a:pt x="152697" y="89743"/>
                </a:cubicBezTo>
                <a:cubicBezTo>
                  <a:pt x="135731" y="89743"/>
                  <a:pt x="122932" y="95324"/>
                  <a:pt x="114300" y="106486"/>
                </a:cubicBezTo>
                <a:cubicBezTo>
                  <a:pt x="105668" y="117648"/>
                  <a:pt x="101352" y="134392"/>
                  <a:pt x="101352" y="156716"/>
                </a:cubicBezTo>
                <a:lnTo>
                  <a:pt x="101352" y="517029"/>
                </a:lnTo>
                <a:cubicBezTo>
                  <a:pt x="101352" y="539353"/>
                  <a:pt x="105668" y="556170"/>
                  <a:pt x="114300" y="567481"/>
                </a:cubicBezTo>
                <a:cubicBezTo>
                  <a:pt x="122932" y="578792"/>
                  <a:pt x="135731" y="584448"/>
                  <a:pt x="152697" y="584448"/>
                </a:cubicBezTo>
                <a:cubicBezTo>
                  <a:pt x="169664" y="584448"/>
                  <a:pt x="182463" y="578792"/>
                  <a:pt x="191095" y="567481"/>
                </a:cubicBezTo>
                <a:cubicBezTo>
                  <a:pt x="199727" y="556170"/>
                  <a:pt x="204043" y="539353"/>
                  <a:pt x="204043" y="517029"/>
                </a:cubicBezTo>
                <a:lnTo>
                  <a:pt x="204043" y="429071"/>
                </a:lnTo>
                <a:lnTo>
                  <a:pt x="306288" y="429071"/>
                </a:lnTo>
                <a:lnTo>
                  <a:pt x="306288" y="496490"/>
                </a:lnTo>
                <a:cubicBezTo>
                  <a:pt x="306288" y="553045"/>
                  <a:pt x="292968" y="596652"/>
                  <a:pt x="266328" y="627310"/>
                </a:cubicBezTo>
                <a:cubicBezTo>
                  <a:pt x="239687" y="657969"/>
                  <a:pt x="201811" y="673298"/>
                  <a:pt x="152697" y="673298"/>
                </a:cubicBezTo>
                <a:cubicBezTo>
                  <a:pt x="102393" y="673298"/>
                  <a:pt x="64368" y="658118"/>
                  <a:pt x="38621" y="627757"/>
                </a:cubicBezTo>
                <a:cubicBezTo>
                  <a:pt x="12874" y="597396"/>
                  <a:pt x="0" y="552747"/>
                  <a:pt x="0" y="493811"/>
                </a:cubicBezTo>
                <a:lnTo>
                  <a:pt x="0" y="162967"/>
                </a:lnTo>
                <a:cubicBezTo>
                  <a:pt x="0" y="112067"/>
                  <a:pt x="13841" y="72181"/>
                  <a:pt x="41523" y="43309"/>
                </a:cubicBezTo>
                <a:cubicBezTo>
                  <a:pt x="69205" y="14436"/>
                  <a:pt x="107454" y="0"/>
                  <a:pt x="156269" y="0"/>
                </a:cubicBezTo>
                <a:close/>
              </a:path>
            </a:pathLst>
          </a:custGeom>
          <a:solidFill>
            <a:schemeClr val="tx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132" name="テキスト ボックス 131">
            <a:extLst>
              <a:ext uri="{FF2B5EF4-FFF2-40B4-BE49-F238E27FC236}">
                <a16:creationId xmlns:a16="http://schemas.microsoft.com/office/drawing/2014/main" id="{AD629852-54AA-479E-8322-EF18E57C67D9}"/>
              </a:ext>
            </a:extLst>
          </p:cNvPr>
          <p:cNvSpPr txBox="1"/>
          <p:nvPr/>
        </p:nvSpPr>
        <p:spPr>
          <a:xfrm>
            <a:off x="4394538" y="2190070"/>
            <a:ext cx="2887637" cy="261610"/>
          </a:xfrm>
          <a:prstGeom prst="rect">
            <a:avLst/>
          </a:prstGeom>
          <a:noFill/>
        </p:spPr>
        <p:txBody>
          <a:bodyPr wrap="square">
            <a:spAutoFit/>
          </a:bodyPr>
          <a:lstStyle/>
          <a:p>
            <a:pPr algn="ctr"/>
            <a:r>
              <a:rPr lang="en-US" altLang="ja-JP" sz="1100" dirty="0">
                <a:latin typeface="ヒラギノ角ゴ4" panose="020B0400000000000000" pitchFamily="50" charset="-128"/>
                <a:ea typeface="ヒラギノ角ゴ4" panose="020B0400000000000000" pitchFamily="50" charset="-128"/>
                <a:cs typeface="Segoe UI" panose="020B0502040204020203" pitchFamily="34" charset="0"/>
              </a:rPr>
              <a:t>Xeon</a:t>
            </a:r>
            <a:r>
              <a:rPr lang="ja-JP" altLang="en-US" sz="1100" dirty="0">
                <a:latin typeface="ヒラギノ角ゴ4" panose="020B0400000000000000" pitchFamily="50" charset="-128"/>
                <a:ea typeface="ヒラギノ角ゴ4" panose="020B0400000000000000" pitchFamily="50" charset="-128"/>
                <a:cs typeface="Segoe UI" panose="020B0502040204020203" pitchFamily="34" charset="0"/>
              </a:rPr>
              <a:t>を搭載したエキスパート向けモデル</a:t>
            </a:r>
            <a:endParaRPr lang="en-US" altLang="ja-JP" sz="1100" dirty="0">
              <a:latin typeface="ヒラギノ角ゴ4" panose="020B0400000000000000" pitchFamily="50" charset="-128"/>
              <a:ea typeface="ヒラギノ角ゴ4" panose="020B0400000000000000" pitchFamily="50" charset="-128"/>
              <a:cs typeface="Segoe UI" panose="020B0502040204020203" pitchFamily="34" charset="0"/>
            </a:endParaRPr>
          </a:p>
        </p:txBody>
      </p:sp>
      <p:sp>
        <p:nvSpPr>
          <p:cNvPr id="133" name="テキスト ボックス 132">
            <a:extLst>
              <a:ext uri="{FF2B5EF4-FFF2-40B4-BE49-F238E27FC236}">
                <a16:creationId xmlns:a16="http://schemas.microsoft.com/office/drawing/2014/main" id="{13B75A20-50F1-4745-9F92-B28845EBB4DE}"/>
              </a:ext>
            </a:extLst>
          </p:cNvPr>
          <p:cNvSpPr txBox="1"/>
          <p:nvPr/>
        </p:nvSpPr>
        <p:spPr>
          <a:xfrm>
            <a:off x="206191" y="2874996"/>
            <a:ext cx="7127739"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1600" b="1" dirty="0">
                <a:ea typeface="游ゴシック" panose="020B0400000000000000" pitchFamily="50" charset="-128"/>
                <a:cs typeface="Segoe UI" panose="020B0502040204020203" pitchFamily="34" charset="0"/>
              </a:rPr>
              <a:t>用途・ご予算によって選べる</a:t>
            </a:r>
            <a:r>
              <a:rPr lang="en-US" altLang="ja-JP" sz="1600" b="1" dirty="0">
                <a:ea typeface="游ゴシック" panose="020B0400000000000000" pitchFamily="50" charset="-128"/>
                <a:cs typeface="Segoe UI" panose="020B0502040204020203" pitchFamily="34" charset="0"/>
              </a:rPr>
              <a:t>3</a:t>
            </a:r>
            <a:r>
              <a:rPr lang="ja-JP" altLang="en-US" sz="1600" b="1" dirty="0">
                <a:ea typeface="游ゴシック" panose="020B0400000000000000" pitchFamily="50" charset="-128"/>
                <a:cs typeface="Segoe UI" panose="020B0502040204020203" pitchFamily="34" charset="0"/>
              </a:rPr>
              <a:t>機種をラインナップ</a:t>
            </a:r>
            <a:r>
              <a:rPr lang="en-US" altLang="ja-JP" sz="1600" b="1" dirty="0">
                <a:ea typeface="游ゴシック" panose="020B0400000000000000" pitchFamily="50" charset="-128"/>
                <a:cs typeface="Segoe UI" panose="020B0502040204020203" pitchFamily="34" charset="0"/>
              </a:rPr>
              <a:t>!</a:t>
            </a:r>
          </a:p>
        </p:txBody>
      </p:sp>
      <p:sp>
        <p:nvSpPr>
          <p:cNvPr id="140" name="四角形: 角を丸くする 139">
            <a:extLst>
              <a:ext uri="{FF2B5EF4-FFF2-40B4-BE49-F238E27FC236}">
                <a16:creationId xmlns:a16="http://schemas.microsoft.com/office/drawing/2014/main" id="{7083CEF8-6F16-46C4-94ED-C162D7F212A3}"/>
              </a:ext>
            </a:extLst>
          </p:cNvPr>
          <p:cNvSpPr/>
          <p:nvPr/>
        </p:nvSpPr>
        <p:spPr>
          <a:xfrm>
            <a:off x="206191" y="5151419"/>
            <a:ext cx="7132542"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テキスト ボックス 140">
            <a:extLst>
              <a:ext uri="{FF2B5EF4-FFF2-40B4-BE49-F238E27FC236}">
                <a16:creationId xmlns:a16="http://schemas.microsoft.com/office/drawing/2014/main" id="{5033BC0B-C55D-46AF-991D-62F5C8827773}"/>
              </a:ext>
            </a:extLst>
          </p:cNvPr>
          <p:cNvSpPr txBox="1"/>
          <p:nvPr/>
        </p:nvSpPr>
        <p:spPr>
          <a:xfrm>
            <a:off x="1778165" y="5539665"/>
            <a:ext cx="3631800"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 </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Windows</a:t>
            </a:r>
            <a:r>
              <a:rPr lang="ja-JP" altLang="en-US" sz="1050" b="1" dirty="0">
                <a:ea typeface="游ゴシック" panose="020B0400000000000000" pitchFamily="50" charset="-128"/>
              </a:rPr>
              <a:t> </a:t>
            </a:r>
            <a:r>
              <a:rPr lang="en-US" altLang="ja-JP" sz="1050" b="1" dirty="0">
                <a:ea typeface="游ゴシック" panose="020B0400000000000000" pitchFamily="50" charset="-128"/>
              </a:rPr>
              <a:t>/ Linux</a:t>
            </a:r>
            <a:r>
              <a:rPr lang="ja-JP" altLang="en-US" sz="1050" b="1" dirty="0">
                <a:ea typeface="游ゴシック" panose="020B0400000000000000" pitchFamily="50" charset="-128"/>
              </a:rPr>
              <a:t> 選択可能</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a:t>
            </a:r>
            <a:r>
              <a:rPr lang="en-US" altLang="ja-JP" sz="1050" b="1" dirty="0">
                <a:ea typeface="游ゴシック" panose="020B0400000000000000" pitchFamily="50" charset="-128"/>
              </a:rPr>
              <a:t>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intel Xeon W7-2575X</a:t>
            </a:r>
            <a:r>
              <a:rPr lang="ja-JP" altLang="en-US" sz="1050" b="1" dirty="0">
                <a:ea typeface="游ゴシック" panose="020B0400000000000000" pitchFamily="50" charset="-128"/>
              </a:rPr>
              <a:t> </a:t>
            </a:r>
            <a:r>
              <a:rPr lang="en-US" altLang="ja-JP" sz="1050" b="1" dirty="0">
                <a:ea typeface="游ゴシック" panose="020B0400000000000000" pitchFamily="50" charset="-128"/>
              </a:rPr>
              <a:t>(22</a:t>
            </a:r>
            <a:r>
              <a:rPr lang="ja-JP" altLang="en-US" sz="1050" b="1" dirty="0">
                <a:ea typeface="游ゴシック" panose="020B0400000000000000" pitchFamily="50" charset="-128"/>
              </a:rPr>
              <a:t>コア </a:t>
            </a:r>
            <a:r>
              <a:rPr lang="en-US" altLang="ja-JP" sz="1050" b="1" dirty="0">
                <a:ea typeface="游ゴシック" panose="020B0400000000000000" pitchFamily="50" charset="-128"/>
              </a:rPr>
              <a:t>44</a:t>
            </a:r>
            <a:r>
              <a:rPr lang="ja-JP" altLang="en-US" sz="1050" b="1" dirty="0">
                <a:ea typeface="游ゴシック" panose="020B0400000000000000" pitchFamily="50" charset="-128"/>
              </a:rPr>
              <a:t>スレッド</a:t>
            </a:r>
            <a:r>
              <a:rPr lang="en-US" altLang="ja-JP" sz="1050" b="1" dirty="0">
                <a:ea typeface="游ゴシック" panose="020B0400000000000000" pitchFamily="50" charset="-128"/>
              </a:rPr>
              <a:t>)</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メモリ：</a:t>
            </a:r>
            <a:r>
              <a:rPr lang="en-US" altLang="ja-JP" sz="1050" b="1" dirty="0">
                <a:ea typeface="游ゴシック" panose="020B0400000000000000" pitchFamily="50" charset="-128"/>
              </a:rPr>
              <a:t>64GB (16GBx4) DDR5-4800</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ストレージ：</a:t>
            </a:r>
            <a:r>
              <a:rPr lang="en-US" altLang="ja-JP" sz="1050" b="1" dirty="0">
                <a:ea typeface="游ゴシック" panose="020B0400000000000000" pitchFamily="50" charset="-128"/>
              </a:rPr>
              <a:t>SSD 960GB </a:t>
            </a:r>
            <a:r>
              <a:rPr lang="en-US" altLang="ja-JP" sz="1050" b="1" dirty="0" err="1">
                <a:ea typeface="游ゴシック" panose="020B0400000000000000" pitchFamily="50" charset="-128"/>
              </a:rPr>
              <a:t>NVMe</a:t>
            </a:r>
            <a:r>
              <a:rPr lang="en-US" altLang="ja-JP" sz="1050" b="1" dirty="0">
                <a:ea typeface="游ゴシック" panose="020B0400000000000000" pitchFamily="50" charset="-128"/>
              </a:rPr>
              <a:t>-SSD </a:t>
            </a:r>
            <a:r>
              <a:rPr lang="ja-JP" altLang="en-US" sz="1050" b="1" dirty="0">
                <a:ea typeface="游ゴシック" panose="020B0400000000000000" pitchFamily="50" charset="-128"/>
              </a:rPr>
              <a:t>高耐久仕様</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 GPU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NVIDIA T400</a:t>
            </a:r>
            <a:r>
              <a:rPr lang="ja-JP" altLang="en-US" sz="1050" b="1" dirty="0">
                <a:ea typeface="游ゴシック" panose="020B0400000000000000" pitchFamily="50" charset="-128"/>
              </a:rPr>
              <a:t>（</a:t>
            </a:r>
            <a:r>
              <a:rPr lang="en-US" altLang="ja-JP" sz="1050" b="1" dirty="0">
                <a:ea typeface="游ゴシック" panose="020B0400000000000000" pitchFamily="50" charset="-128"/>
              </a:rPr>
              <a:t>4GB</a:t>
            </a:r>
            <a:r>
              <a:rPr lang="ja-JP" altLang="en-US" sz="1050" b="1" dirty="0">
                <a:ea typeface="游ゴシック" panose="020B0400000000000000" pitchFamily="50" charset="-128"/>
              </a:rPr>
              <a:t>：</a:t>
            </a:r>
            <a:r>
              <a:rPr lang="en-US" altLang="ja-JP" sz="1050" b="1" dirty="0">
                <a:ea typeface="游ゴシック" panose="020B0400000000000000" pitchFamily="50" charset="-128"/>
              </a:rPr>
              <a:t>GDDR6)</a:t>
            </a:r>
            <a:endParaRPr lang="ja-JP" altLang="en-US" sz="1050" b="1" dirty="0">
              <a:ea typeface="游ゴシック" panose="020B0400000000000000" pitchFamily="50" charset="-128"/>
            </a:endParaRPr>
          </a:p>
          <a:p>
            <a:r>
              <a:rPr lang="ja-JP" altLang="en-US" sz="1050" b="1" dirty="0">
                <a:ea typeface="游ゴシック" panose="020B0400000000000000" pitchFamily="50" charset="-128"/>
              </a:rPr>
              <a:t>■ 電源</a:t>
            </a:r>
            <a:r>
              <a:rPr lang="en-US" altLang="ja-JP" sz="1050" b="1" dirty="0">
                <a:ea typeface="游ゴシック" panose="020B0400000000000000" pitchFamily="50" charset="-128"/>
              </a:rPr>
              <a:t>: 1,500W</a:t>
            </a:r>
            <a:r>
              <a:rPr lang="ja-JP" altLang="en-US" sz="1050" b="1" dirty="0">
                <a:ea typeface="游ゴシック" panose="020B0400000000000000" pitchFamily="50" charset="-128"/>
              </a:rPr>
              <a:t> </a:t>
            </a:r>
            <a:r>
              <a:rPr lang="en-US" altLang="ja-JP" sz="1050" b="1" dirty="0">
                <a:ea typeface="游ゴシック" panose="020B0400000000000000" pitchFamily="50" charset="-128"/>
              </a:rPr>
              <a:t>- 80 Plus Platinum </a:t>
            </a:r>
            <a:r>
              <a:rPr lang="ja-JP" altLang="en-US" sz="1050" b="1" dirty="0">
                <a:ea typeface="游ゴシック" panose="020B0400000000000000" pitchFamily="50" charset="-128"/>
              </a:rPr>
              <a:t>認証</a:t>
            </a:r>
            <a:endParaRPr lang="en-US" altLang="ja-JP" sz="1050" b="1" dirty="0">
              <a:ea typeface="游ゴシック" panose="020B0400000000000000" pitchFamily="50" charset="-128"/>
            </a:endParaRP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3</a:t>
            </a:r>
            <a:r>
              <a:rPr lang="ja-JP" altLang="en-US" sz="1050" b="1" dirty="0">
                <a:ea typeface="游ゴシック" panose="020B0400000000000000" pitchFamily="50" charset="-128"/>
              </a:rPr>
              <a:t>年間センドバック方式ハードウェア保証</a:t>
            </a:r>
            <a:endParaRPr lang="en-US" altLang="ja-JP" sz="1050" b="1" dirty="0">
              <a:ea typeface="游ゴシック" panose="020B0400000000000000" pitchFamily="50" charset="-128"/>
            </a:endParaRPr>
          </a:p>
        </p:txBody>
      </p:sp>
      <p:sp>
        <p:nvSpPr>
          <p:cNvPr id="142" name="テキスト ボックス 141">
            <a:extLst>
              <a:ext uri="{FF2B5EF4-FFF2-40B4-BE49-F238E27FC236}">
                <a16:creationId xmlns:a16="http://schemas.microsoft.com/office/drawing/2014/main" id="{36D18A9A-6BAF-49D1-B93B-EF3C6478F8E7}"/>
              </a:ext>
            </a:extLst>
          </p:cNvPr>
          <p:cNvSpPr txBox="1"/>
          <p:nvPr/>
        </p:nvSpPr>
        <p:spPr>
          <a:xfrm>
            <a:off x="5106949" y="6530392"/>
            <a:ext cx="2136805"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本体価格 </a:t>
            </a:r>
            <a:r>
              <a:rPr lang="en-US" altLang="ja-JP" sz="1050" b="1" dirty="0">
                <a:solidFill>
                  <a:srgbClr val="FF0000"/>
                </a:solidFill>
                <a:ea typeface="游ゴシック" panose="020B0400000000000000" pitchFamily="50" charset="-128"/>
              </a:rPr>
              <a:t>999,091</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143" name="テキスト ボックス 142">
            <a:extLst>
              <a:ext uri="{FF2B5EF4-FFF2-40B4-BE49-F238E27FC236}">
                <a16:creationId xmlns:a16="http://schemas.microsoft.com/office/drawing/2014/main" id="{A9E3568B-C8CB-4F12-80B1-5384124B3CCC}"/>
              </a:ext>
            </a:extLst>
          </p:cNvPr>
          <p:cNvSpPr txBox="1"/>
          <p:nvPr/>
        </p:nvSpPr>
        <p:spPr>
          <a:xfrm>
            <a:off x="5409965" y="6356319"/>
            <a:ext cx="1880299"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a:ea typeface="游ゴシック" panose="020B0400000000000000" pitchFamily="50" charset="-128"/>
              </a:rPr>
              <a:t>CERVO </a:t>
            </a:r>
            <a:r>
              <a:rPr lang="en-US" altLang="ja-JP" sz="800" b="1" dirty="0" err="1">
                <a:ea typeface="游ゴシック" panose="020B0400000000000000" pitchFamily="50" charset="-128"/>
              </a:rPr>
              <a:t>Grasta</a:t>
            </a:r>
            <a:r>
              <a:rPr lang="en-US" altLang="ja-JP" sz="800" b="1" dirty="0">
                <a:ea typeface="游ゴシック" panose="020B0400000000000000" pitchFamily="50" charset="-128"/>
              </a:rPr>
              <a:t> Type-ALIS24W-Q</a:t>
            </a:r>
            <a:endParaRPr lang="en-US" altLang="ja-JP" sz="800" b="1" dirty="0">
              <a:effectLst/>
              <a:ea typeface="游ゴシック" panose="020B0400000000000000" pitchFamily="50" charset="-128"/>
              <a:cs typeface="Segoe UI" panose="020B0502040204020203" pitchFamily="34" charset="0"/>
            </a:endParaRPr>
          </a:p>
        </p:txBody>
      </p:sp>
      <p:sp>
        <p:nvSpPr>
          <p:cNvPr id="144" name="直角三角形 143">
            <a:extLst>
              <a:ext uri="{FF2B5EF4-FFF2-40B4-BE49-F238E27FC236}">
                <a16:creationId xmlns:a16="http://schemas.microsoft.com/office/drawing/2014/main" id="{F9BFFFE4-4215-4651-BA83-CE7A47DA00D1}"/>
              </a:ext>
            </a:extLst>
          </p:cNvPr>
          <p:cNvSpPr/>
          <p:nvPr/>
        </p:nvSpPr>
        <p:spPr>
          <a:xfrm rot="5400000">
            <a:off x="276037" y="5251087"/>
            <a:ext cx="785063" cy="785063"/>
          </a:xfrm>
          <a:prstGeom prst="rtTriangle">
            <a:avLst/>
          </a:prstGeom>
          <a:gradFill flip="none" rotWithShape="1">
            <a:gsLst>
              <a:gs pos="0">
                <a:schemeClr val="tx1"/>
              </a:gs>
              <a:gs pos="37000">
                <a:schemeClr val="accent5">
                  <a:lumMod val="50000"/>
                </a:schemeClr>
              </a:gs>
              <a:gs pos="72000">
                <a:srgbClr val="002060"/>
              </a:gs>
              <a:gs pos="100000">
                <a:srgbClr val="2D2C2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 name="テキスト ボックス 144">
            <a:extLst>
              <a:ext uri="{FF2B5EF4-FFF2-40B4-BE49-F238E27FC236}">
                <a16:creationId xmlns:a16="http://schemas.microsoft.com/office/drawing/2014/main" id="{807E1277-7E49-478E-8753-71B808D3AFE3}"/>
              </a:ext>
            </a:extLst>
          </p:cNvPr>
          <p:cNvSpPr txBox="1"/>
          <p:nvPr/>
        </p:nvSpPr>
        <p:spPr>
          <a:xfrm>
            <a:off x="1770211" y="5257141"/>
            <a:ext cx="5446030"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ea typeface="游ゴシック" panose="020B0400000000000000" pitchFamily="50" charset="-128"/>
                <a:cs typeface="Segoe UI" panose="020B0502040204020203" pitchFamily="34" charset="0"/>
              </a:rPr>
              <a:t>最新の</a:t>
            </a:r>
            <a:r>
              <a:rPr lang="en-US" altLang="ja-JP" sz="1200" b="1" dirty="0">
                <a:ea typeface="游ゴシック" panose="020B0400000000000000" pitchFamily="50" charset="-128"/>
              </a:rPr>
              <a:t>Xeon W7-2575X</a:t>
            </a:r>
            <a:r>
              <a:rPr lang="ja-JP" altLang="en-US" sz="1200" b="1" dirty="0">
                <a:ea typeface="游ゴシック" panose="020B0400000000000000" pitchFamily="50" charset="-128"/>
              </a:rPr>
              <a:t>を搭載したミドルクラスワークステーション</a:t>
            </a:r>
            <a:endParaRPr lang="en-US" altLang="ja-JP" sz="1200" b="1" dirty="0">
              <a:ea typeface="游ゴシック" panose="020B0400000000000000" pitchFamily="50" charset="-128"/>
              <a:cs typeface="Segoe UI" panose="020B0502040204020203" pitchFamily="34" charset="0"/>
            </a:endParaRPr>
          </a:p>
        </p:txBody>
      </p:sp>
      <p:sp>
        <p:nvSpPr>
          <p:cNvPr id="146" name="正方形/長方形 145">
            <a:extLst>
              <a:ext uri="{FF2B5EF4-FFF2-40B4-BE49-F238E27FC236}">
                <a16:creationId xmlns:a16="http://schemas.microsoft.com/office/drawing/2014/main" id="{E2F422CC-8274-463E-8A7B-4111413087C0}"/>
              </a:ext>
            </a:extLst>
          </p:cNvPr>
          <p:cNvSpPr/>
          <p:nvPr/>
        </p:nvSpPr>
        <p:spPr>
          <a:xfrm>
            <a:off x="6435142" y="5840087"/>
            <a:ext cx="818181" cy="4589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a:extLst>
              <a:ext uri="{FF2B5EF4-FFF2-40B4-BE49-F238E27FC236}">
                <a16:creationId xmlns:a16="http://schemas.microsoft.com/office/drawing/2014/main" id="{E96DD8F5-0534-459E-91B1-1BFE6B60372E}"/>
              </a:ext>
            </a:extLst>
          </p:cNvPr>
          <p:cNvSpPr txBox="1"/>
          <p:nvPr/>
        </p:nvSpPr>
        <p:spPr>
          <a:xfrm>
            <a:off x="6435142" y="5886632"/>
            <a:ext cx="818181"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rPr>
              <a:t>安心の長期</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148" name="テキスト ボックス 147">
            <a:extLst>
              <a:ext uri="{FF2B5EF4-FFF2-40B4-BE49-F238E27FC236}">
                <a16:creationId xmlns:a16="http://schemas.microsoft.com/office/drawing/2014/main" id="{6D931337-1931-4F3B-ACA7-78ED8598CD33}"/>
              </a:ext>
            </a:extLst>
          </p:cNvPr>
          <p:cNvSpPr txBox="1"/>
          <p:nvPr/>
        </p:nvSpPr>
        <p:spPr>
          <a:xfrm>
            <a:off x="6452596" y="6011430"/>
            <a:ext cx="818181"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3</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149" name="正方形/長方形 148">
            <a:extLst>
              <a:ext uri="{FF2B5EF4-FFF2-40B4-BE49-F238E27FC236}">
                <a16:creationId xmlns:a16="http://schemas.microsoft.com/office/drawing/2014/main" id="{4CBF6503-AFEC-4BF9-8F3C-C6EEBD96F549}"/>
              </a:ext>
            </a:extLst>
          </p:cNvPr>
          <p:cNvSpPr/>
          <p:nvPr/>
        </p:nvSpPr>
        <p:spPr>
          <a:xfrm>
            <a:off x="6464448" y="5862919"/>
            <a:ext cx="751793" cy="402718"/>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0" name="図 149">
            <a:extLst>
              <a:ext uri="{FF2B5EF4-FFF2-40B4-BE49-F238E27FC236}">
                <a16:creationId xmlns:a16="http://schemas.microsoft.com/office/drawing/2014/main" id="{290D4524-F04C-4D9B-BED3-C86C1CCB6F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931" y="5346950"/>
            <a:ext cx="1061100" cy="1367756"/>
          </a:xfrm>
          <a:prstGeom prst="rect">
            <a:avLst/>
          </a:prstGeom>
        </p:spPr>
      </p:pic>
      <p:grpSp>
        <p:nvGrpSpPr>
          <p:cNvPr id="152" name="Group 2">
            <a:extLst>
              <a:ext uri="{FF2B5EF4-FFF2-40B4-BE49-F238E27FC236}">
                <a16:creationId xmlns:a16="http://schemas.microsoft.com/office/drawing/2014/main" id="{6BF2EA4D-A6FC-402E-9F02-1FA434B4E6E8}"/>
              </a:ext>
            </a:extLst>
          </p:cNvPr>
          <p:cNvGrpSpPr>
            <a:grpSpLocks/>
          </p:cNvGrpSpPr>
          <p:nvPr/>
        </p:nvGrpSpPr>
        <p:grpSpPr bwMode="auto">
          <a:xfrm>
            <a:off x="279533" y="6287841"/>
            <a:ext cx="502787" cy="428606"/>
            <a:chOff x="8231" y="10941"/>
            <a:chExt cx="1104" cy="942"/>
          </a:xfrm>
        </p:grpSpPr>
        <p:pic>
          <p:nvPicPr>
            <p:cNvPr id="153" name="Picture 3">
              <a:extLst>
                <a:ext uri="{FF2B5EF4-FFF2-40B4-BE49-F238E27FC236}">
                  <a16:creationId xmlns:a16="http://schemas.microsoft.com/office/drawing/2014/main" id="{A4458D88-DD04-4459-8065-CA94364952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1070"/>
            <a:stretch>
              <a:fillRect/>
            </a:stretch>
          </p:blipFill>
          <p:spPr bwMode="auto">
            <a:xfrm>
              <a:off x="8231" y="11400"/>
              <a:ext cx="1098"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4">
              <a:extLst>
                <a:ext uri="{FF2B5EF4-FFF2-40B4-BE49-F238E27FC236}">
                  <a16:creationId xmlns:a16="http://schemas.microsoft.com/office/drawing/2014/main" id="{480C0EAD-819B-4F85-B278-EE99117D72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50847"/>
            <a:stretch>
              <a:fillRect/>
            </a:stretch>
          </p:blipFill>
          <p:spPr bwMode="auto">
            <a:xfrm>
              <a:off x="8232" y="10941"/>
              <a:ext cx="1103"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5" name="四角形: 角を丸くする 154">
            <a:extLst>
              <a:ext uri="{FF2B5EF4-FFF2-40B4-BE49-F238E27FC236}">
                <a16:creationId xmlns:a16="http://schemas.microsoft.com/office/drawing/2014/main" id="{FAD0DC08-8E75-4657-BBF8-9B77CA357E81}"/>
              </a:ext>
            </a:extLst>
          </p:cNvPr>
          <p:cNvSpPr/>
          <p:nvPr/>
        </p:nvSpPr>
        <p:spPr>
          <a:xfrm>
            <a:off x="206191" y="7018023"/>
            <a:ext cx="7132542"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テキスト ボックス 155">
            <a:extLst>
              <a:ext uri="{FF2B5EF4-FFF2-40B4-BE49-F238E27FC236}">
                <a16:creationId xmlns:a16="http://schemas.microsoft.com/office/drawing/2014/main" id="{C07EC099-1C7A-492F-A992-35879FFCA236}"/>
              </a:ext>
            </a:extLst>
          </p:cNvPr>
          <p:cNvSpPr txBox="1"/>
          <p:nvPr/>
        </p:nvSpPr>
        <p:spPr>
          <a:xfrm>
            <a:off x="1778165" y="7406269"/>
            <a:ext cx="3631800"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 </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Windows</a:t>
            </a:r>
            <a:r>
              <a:rPr lang="ja-JP" altLang="en-US" sz="1050" b="1" dirty="0">
                <a:ea typeface="游ゴシック" panose="020B0400000000000000" pitchFamily="50" charset="-128"/>
              </a:rPr>
              <a:t> </a:t>
            </a:r>
            <a:r>
              <a:rPr lang="en-US" altLang="ja-JP" sz="1050" b="1" dirty="0">
                <a:ea typeface="游ゴシック" panose="020B0400000000000000" pitchFamily="50" charset="-128"/>
              </a:rPr>
              <a:t>/ Linux</a:t>
            </a:r>
            <a:r>
              <a:rPr lang="ja-JP" altLang="en-US" sz="1050" b="1" dirty="0">
                <a:ea typeface="游ゴシック" panose="020B0400000000000000" pitchFamily="50" charset="-128"/>
              </a:rPr>
              <a:t> 選択可能</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a:t>
            </a:r>
            <a:r>
              <a:rPr lang="en-US" altLang="ja-JP" sz="1050" b="1" dirty="0">
                <a:ea typeface="游ゴシック" panose="020B0400000000000000" pitchFamily="50" charset="-128"/>
              </a:rPr>
              <a:t>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intel Xeon W9-3595X</a:t>
            </a:r>
            <a:r>
              <a:rPr lang="ja-JP" altLang="en-US" sz="1050" b="1" dirty="0">
                <a:ea typeface="游ゴシック" panose="020B0400000000000000" pitchFamily="50" charset="-128"/>
              </a:rPr>
              <a:t> </a:t>
            </a:r>
            <a:r>
              <a:rPr lang="en-US" altLang="ja-JP" sz="1050" b="1" dirty="0">
                <a:ea typeface="游ゴシック" panose="020B0400000000000000" pitchFamily="50" charset="-128"/>
              </a:rPr>
              <a:t>(60</a:t>
            </a:r>
            <a:r>
              <a:rPr lang="ja-JP" altLang="en-US" sz="1050" b="1" dirty="0">
                <a:ea typeface="游ゴシック" panose="020B0400000000000000" pitchFamily="50" charset="-128"/>
              </a:rPr>
              <a:t>コア </a:t>
            </a:r>
            <a:r>
              <a:rPr lang="en-US" altLang="ja-JP" sz="1050" b="1" dirty="0">
                <a:ea typeface="游ゴシック" panose="020B0400000000000000" pitchFamily="50" charset="-128"/>
              </a:rPr>
              <a:t>120</a:t>
            </a:r>
            <a:r>
              <a:rPr lang="ja-JP" altLang="en-US" sz="1050" b="1" dirty="0">
                <a:ea typeface="游ゴシック" panose="020B0400000000000000" pitchFamily="50" charset="-128"/>
              </a:rPr>
              <a:t>スレッド</a:t>
            </a:r>
            <a:r>
              <a:rPr lang="en-US" altLang="ja-JP" sz="1050" b="1" dirty="0">
                <a:ea typeface="游ゴシック" panose="020B0400000000000000" pitchFamily="50" charset="-128"/>
              </a:rPr>
              <a:t>)</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メモリ：</a:t>
            </a:r>
            <a:r>
              <a:rPr lang="en-US" altLang="ja-JP" sz="1050" b="1" dirty="0">
                <a:ea typeface="游ゴシック" panose="020B0400000000000000" pitchFamily="50" charset="-128"/>
              </a:rPr>
              <a:t>256GB (32GBx8) DDR5-4800</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 ストレージ：</a:t>
            </a:r>
            <a:r>
              <a:rPr lang="en-US" altLang="ja-JP" sz="1050" b="1" dirty="0">
                <a:ea typeface="游ゴシック" panose="020B0400000000000000" pitchFamily="50" charset="-128"/>
              </a:rPr>
              <a:t>SSD 960GB </a:t>
            </a:r>
            <a:r>
              <a:rPr lang="en-US" altLang="ja-JP" sz="1050" b="1" dirty="0" err="1">
                <a:ea typeface="游ゴシック" panose="020B0400000000000000" pitchFamily="50" charset="-128"/>
              </a:rPr>
              <a:t>NVMe</a:t>
            </a:r>
            <a:r>
              <a:rPr lang="en-US" altLang="ja-JP" sz="1050" b="1" dirty="0">
                <a:ea typeface="游ゴシック" panose="020B0400000000000000" pitchFamily="50" charset="-128"/>
              </a:rPr>
              <a:t>-SSD </a:t>
            </a:r>
            <a:r>
              <a:rPr lang="ja-JP" altLang="en-US" sz="1050" b="1" dirty="0">
                <a:ea typeface="游ゴシック" panose="020B0400000000000000" pitchFamily="50" charset="-128"/>
              </a:rPr>
              <a:t>高耐久仕様</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 GPU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NVIDIA T400</a:t>
            </a:r>
            <a:r>
              <a:rPr lang="ja-JP" altLang="en-US" sz="1050" b="1" dirty="0">
                <a:ea typeface="游ゴシック" panose="020B0400000000000000" pitchFamily="50" charset="-128"/>
              </a:rPr>
              <a:t>（</a:t>
            </a:r>
            <a:r>
              <a:rPr lang="en-US" altLang="ja-JP" sz="1050" b="1" dirty="0">
                <a:ea typeface="游ゴシック" panose="020B0400000000000000" pitchFamily="50" charset="-128"/>
              </a:rPr>
              <a:t>4GB</a:t>
            </a:r>
            <a:r>
              <a:rPr lang="ja-JP" altLang="en-US" sz="1050" b="1" dirty="0">
                <a:ea typeface="游ゴシック" panose="020B0400000000000000" pitchFamily="50" charset="-128"/>
              </a:rPr>
              <a:t>：</a:t>
            </a:r>
            <a:r>
              <a:rPr lang="en-US" altLang="ja-JP" sz="1050" b="1" dirty="0">
                <a:ea typeface="游ゴシック" panose="020B0400000000000000" pitchFamily="50" charset="-128"/>
              </a:rPr>
              <a:t>GDDR6)</a:t>
            </a:r>
            <a:endParaRPr lang="ja-JP" altLang="en-US" sz="1050" b="1" dirty="0">
              <a:ea typeface="游ゴシック" panose="020B0400000000000000" pitchFamily="50" charset="-128"/>
            </a:endParaRPr>
          </a:p>
          <a:p>
            <a:r>
              <a:rPr lang="ja-JP" altLang="en-US" sz="1050" b="1" dirty="0">
                <a:ea typeface="游ゴシック" panose="020B0400000000000000" pitchFamily="50" charset="-128"/>
              </a:rPr>
              <a:t>■ 電源</a:t>
            </a:r>
            <a:r>
              <a:rPr lang="en-US" altLang="ja-JP" sz="1050" b="1" dirty="0">
                <a:ea typeface="游ゴシック" panose="020B0400000000000000" pitchFamily="50" charset="-128"/>
              </a:rPr>
              <a:t>: 1,500W</a:t>
            </a:r>
            <a:r>
              <a:rPr lang="ja-JP" altLang="en-US" sz="1050" b="1" dirty="0">
                <a:ea typeface="游ゴシック" panose="020B0400000000000000" pitchFamily="50" charset="-128"/>
              </a:rPr>
              <a:t> </a:t>
            </a:r>
            <a:r>
              <a:rPr lang="en-US" altLang="ja-JP" sz="1050" b="1" dirty="0">
                <a:ea typeface="游ゴシック" panose="020B0400000000000000" pitchFamily="50" charset="-128"/>
              </a:rPr>
              <a:t>- 80 Plus Platinum </a:t>
            </a:r>
            <a:r>
              <a:rPr lang="ja-JP" altLang="en-US" sz="1050" b="1" dirty="0">
                <a:ea typeface="游ゴシック" panose="020B0400000000000000" pitchFamily="50" charset="-128"/>
              </a:rPr>
              <a:t>認証</a:t>
            </a:r>
            <a:endParaRPr lang="en-US" altLang="ja-JP" sz="1050" b="1" dirty="0">
              <a:ea typeface="游ゴシック" panose="020B0400000000000000" pitchFamily="50" charset="-128"/>
            </a:endParaRP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3</a:t>
            </a:r>
            <a:r>
              <a:rPr lang="ja-JP" altLang="en-US" sz="1050" b="1" dirty="0">
                <a:ea typeface="游ゴシック" panose="020B0400000000000000" pitchFamily="50" charset="-128"/>
              </a:rPr>
              <a:t>年間センドバック方式ハードウェア保証</a:t>
            </a:r>
            <a:endParaRPr lang="en-US" altLang="ja-JP" sz="1050" b="1" dirty="0">
              <a:ea typeface="游ゴシック" panose="020B0400000000000000" pitchFamily="50" charset="-128"/>
            </a:endParaRPr>
          </a:p>
        </p:txBody>
      </p:sp>
      <p:sp>
        <p:nvSpPr>
          <p:cNvPr id="157" name="テキスト ボックス 156">
            <a:extLst>
              <a:ext uri="{FF2B5EF4-FFF2-40B4-BE49-F238E27FC236}">
                <a16:creationId xmlns:a16="http://schemas.microsoft.com/office/drawing/2014/main" id="{62346C41-6BAA-40CB-B03A-C229BB553632}"/>
              </a:ext>
            </a:extLst>
          </p:cNvPr>
          <p:cNvSpPr txBox="1"/>
          <p:nvPr/>
        </p:nvSpPr>
        <p:spPr>
          <a:xfrm>
            <a:off x="5106949" y="8396996"/>
            <a:ext cx="2136805"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本体価格 </a:t>
            </a:r>
            <a:r>
              <a:rPr lang="en-US" altLang="ja-JP" sz="1050" b="1" dirty="0">
                <a:solidFill>
                  <a:srgbClr val="FF0000"/>
                </a:solidFill>
                <a:ea typeface="游ゴシック" panose="020B0400000000000000" pitchFamily="50" charset="-128"/>
              </a:rPr>
              <a:t>2,281,818</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158" name="テキスト ボックス 157">
            <a:extLst>
              <a:ext uri="{FF2B5EF4-FFF2-40B4-BE49-F238E27FC236}">
                <a16:creationId xmlns:a16="http://schemas.microsoft.com/office/drawing/2014/main" id="{FA6D2552-47EA-4A51-A2FF-6C02B17F11AC}"/>
              </a:ext>
            </a:extLst>
          </p:cNvPr>
          <p:cNvSpPr txBox="1"/>
          <p:nvPr/>
        </p:nvSpPr>
        <p:spPr>
          <a:xfrm>
            <a:off x="5409965" y="8222923"/>
            <a:ext cx="1880299"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a:ea typeface="游ゴシック" panose="020B0400000000000000" pitchFamily="50" charset="-128"/>
              </a:rPr>
              <a:t>CERVO </a:t>
            </a:r>
            <a:r>
              <a:rPr lang="en-US" altLang="ja-JP" sz="800" b="1" dirty="0" err="1">
                <a:ea typeface="游ゴシック" panose="020B0400000000000000" pitchFamily="50" charset="-128"/>
              </a:rPr>
              <a:t>Grasta</a:t>
            </a:r>
            <a:r>
              <a:rPr lang="en-US" altLang="ja-JP" sz="800" b="1" dirty="0">
                <a:ea typeface="游ゴシック" panose="020B0400000000000000" pitchFamily="50" charset="-128"/>
              </a:rPr>
              <a:t> Type-ALIS34WC-Q</a:t>
            </a:r>
            <a:endParaRPr lang="en-US" altLang="ja-JP" sz="800" b="1" dirty="0">
              <a:effectLst/>
              <a:ea typeface="游ゴシック" panose="020B0400000000000000" pitchFamily="50" charset="-128"/>
              <a:cs typeface="Segoe UI" panose="020B0502040204020203" pitchFamily="34" charset="0"/>
            </a:endParaRPr>
          </a:p>
        </p:txBody>
      </p:sp>
      <p:sp>
        <p:nvSpPr>
          <p:cNvPr id="159" name="直角三角形 158">
            <a:extLst>
              <a:ext uri="{FF2B5EF4-FFF2-40B4-BE49-F238E27FC236}">
                <a16:creationId xmlns:a16="http://schemas.microsoft.com/office/drawing/2014/main" id="{7EC0C34C-C486-466A-B84B-962015AAF9DC}"/>
              </a:ext>
            </a:extLst>
          </p:cNvPr>
          <p:cNvSpPr/>
          <p:nvPr/>
        </p:nvSpPr>
        <p:spPr>
          <a:xfrm rot="5400000">
            <a:off x="276037" y="7117691"/>
            <a:ext cx="785063" cy="785063"/>
          </a:xfrm>
          <a:prstGeom prst="rtTriangle">
            <a:avLst/>
          </a:prstGeom>
          <a:gradFill flip="none" rotWithShape="1">
            <a:gsLst>
              <a:gs pos="0">
                <a:schemeClr val="tx1"/>
              </a:gs>
              <a:gs pos="37000">
                <a:schemeClr val="accent5">
                  <a:lumMod val="50000"/>
                </a:schemeClr>
              </a:gs>
              <a:gs pos="72000">
                <a:srgbClr val="002060"/>
              </a:gs>
              <a:gs pos="100000">
                <a:srgbClr val="2D2C2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0" name="テキスト ボックス 159">
            <a:extLst>
              <a:ext uri="{FF2B5EF4-FFF2-40B4-BE49-F238E27FC236}">
                <a16:creationId xmlns:a16="http://schemas.microsoft.com/office/drawing/2014/main" id="{1671E889-7FEA-4772-9137-72D9B5A44CF8}"/>
              </a:ext>
            </a:extLst>
          </p:cNvPr>
          <p:cNvSpPr txBox="1"/>
          <p:nvPr/>
        </p:nvSpPr>
        <p:spPr>
          <a:xfrm>
            <a:off x="1770211" y="7123745"/>
            <a:ext cx="5446030"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ea typeface="游ゴシック" panose="020B0400000000000000" pitchFamily="50" charset="-128"/>
                <a:cs typeface="Segoe UI" panose="020B0502040204020203" pitchFamily="34" charset="0"/>
              </a:rPr>
              <a:t>最新の</a:t>
            </a:r>
            <a:r>
              <a:rPr lang="en-US" altLang="ja-JP" sz="1200" b="1" dirty="0">
                <a:ea typeface="游ゴシック" panose="020B0400000000000000" pitchFamily="50" charset="-128"/>
                <a:cs typeface="Segoe UI" panose="020B0502040204020203" pitchFamily="34" charset="0"/>
              </a:rPr>
              <a:t>Xeon</a:t>
            </a:r>
            <a:r>
              <a:rPr lang="ja-JP" altLang="en-US" sz="1200" b="1" dirty="0">
                <a:ea typeface="游ゴシック" panose="020B0400000000000000" pitchFamily="50" charset="-128"/>
                <a:cs typeface="Segoe UI" panose="020B0502040204020203" pitchFamily="34" charset="0"/>
              </a:rPr>
              <a:t> </a:t>
            </a:r>
            <a:r>
              <a:rPr lang="en-US" altLang="ja-JP" sz="1200" b="1" dirty="0">
                <a:ea typeface="游ゴシック" panose="020B0400000000000000" pitchFamily="50" charset="-128"/>
              </a:rPr>
              <a:t>W9-3595X</a:t>
            </a:r>
            <a:r>
              <a:rPr lang="ja-JP" altLang="en-US" sz="1200" b="1" dirty="0">
                <a:ea typeface="游ゴシック" panose="020B0400000000000000" pitchFamily="50" charset="-128"/>
              </a:rPr>
              <a:t>を搭載した高性能ワークステーション</a:t>
            </a:r>
            <a:endParaRPr lang="en-US" altLang="ja-JP" sz="1200" b="1" dirty="0">
              <a:ea typeface="游ゴシック" panose="020B0400000000000000" pitchFamily="50" charset="-128"/>
              <a:cs typeface="Segoe UI" panose="020B0502040204020203" pitchFamily="34" charset="0"/>
            </a:endParaRPr>
          </a:p>
        </p:txBody>
      </p:sp>
      <p:sp>
        <p:nvSpPr>
          <p:cNvPr id="161" name="正方形/長方形 160">
            <a:extLst>
              <a:ext uri="{FF2B5EF4-FFF2-40B4-BE49-F238E27FC236}">
                <a16:creationId xmlns:a16="http://schemas.microsoft.com/office/drawing/2014/main" id="{B85F403D-9489-4E07-8FA3-DDAC963B932E}"/>
              </a:ext>
            </a:extLst>
          </p:cNvPr>
          <p:cNvSpPr/>
          <p:nvPr/>
        </p:nvSpPr>
        <p:spPr>
          <a:xfrm>
            <a:off x="6435142" y="7706691"/>
            <a:ext cx="818181" cy="4589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a:extLst>
              <a:ext uri="{FF2B5EF4-FFF2-40B4-BE49-F238E27FC236}">
                <a16:creationId xmlns:a16="http://schemas.microsoft.com/office/drawing/2014/main" id="{B1D96ECE-773F-4D16-BEED-20F238C1C1B3}"/>
              </a:ext>
            </a:extLst>
          </p:cNvPr>
          <p:cNvSpPr txBox="1"/>
          <p:nvPr/>
        </p:nvSpPr>
        <p:spPr>
          <a:xfrm>
            <a:off x="6435142" y="7753236"/>
            <a:ext cx="818181"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rPr>
              <a:t>安心の長期</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163" name="テキスト ボックス 162">
            <a:extLst>
              <a:ext uri="{FF2B5EF4-FFF2-40B4-BE49-F238E27FC236}">
                <a16:creationId xmlns:a16="http://schemas.microsoft.com/office/drawing/2014/main" id="{E04EA38D-C868-46F2-AD0A-79120143CFA4}"/>
              </a:ext>
            </a:extLst>
          </p:cNvPr>
          <p:cNvSpPr txBox="1"/>
          <p:nvPr/>
        </p:nvSpPr>
        <p:spPr>
          <a:xfrm>
            <a:off x="6452596" y="7878034"/>
            <a:ext cx="818181"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3</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164" name="正方形/長方形 163">
            <a:extLst>
              <a:ext uri="{FF2B5EF4-FFF2-40B4-BE49-F238E27FC236}">
                <a16:creationId xmlns:a16="http://schemas.microsoft.com/office/drawing/2014/main" id="{7B6D7E5A-DBD0-4B3C-80D8-42FFC2F37F8D}"/>
              </a:ext>
            </a:extLst>
          </p:cNvPr>
          <p:cNvSpPr/>
          <p:nvPr/>
        </p:nvSpPr>
        <p:spPr>
          <a:xfrm>
            <a:off x="6464448" y="7729523"/>
            <a:ext cx="751793" cy="402718"/>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5" name="図 164">
            <a:extLst>
              <a:ext uri="{FF2B5EF4-FFF2-40B4-BE49-F238E27FC236}">
                <a16:creationId xmlns:a16="http://schemas.microsoft.com/office/drawing/2014/main" id="{5B2A13C4-DE72-4092-BB2B-D11394BB4A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931" y="7213554"/>
            <a:ext cx="1061100" cy="1367756"/>
          </a:xfrm>
          <a:prstGeom prst="rect">
            <a:avLst/>
          </a:prstGeom>
        </p:spPr>
      </p:pic>
      <p:pic>
        <p:nvPicPr>
          <p:cNvPr id="166" name="図 165">
            <a:extLst>
              <a:ext uri="{FF2B5EF4-FFF2-40B4-BE49-F238E27FC236}">
                <a16:creationId xmlns:a16="http://schemas.microsoft.com/office/drawing/2014/main" id="{800AF3EA-AB72-486F-95F9-97FAB7413B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2774" y="7701034"/>
            <a:ext cx="458948" cy="458948"/>
          </a:xfrm>
          <a:prstGeom prst="rect">
            <a:avLst/>
          </a:prstGeom>
        </p:spPr>
      </p:pic>
      <p:grpSp>
        <p:nvGrpSpPr>
          <p:cNvPr id="167" name="Group 2">
            <a:extLst>
              <a:ext uri="{FF2B5EF4-FFF2-40B4-BE49-F238E27FC236}">
                <a16:creationId xmlns:a16="http://schemas.microsoft.com/office/drawing/2014/main" id="{AC62B9F1-271B-4253-96E5-501E3461C208}"/>
              </a:ext>
            </a:extLst>
          </p:cNvPr>
          <p:cNvGrpSpPr>
            <a:grpSpLocks/>
          </p:cNvGrpSpPr>
          <p:nvPr/>
        </p:nvGrpSpPr>
        <p:grpSpPr bwMode="auto">
          <a:xfrm>
            <a:off x="279533" y="8154445"/>
            <a:ext cx="502787" cy="428606"/>
            <a:chOff x="8231" y="10941"/>
            <a:chExt cx="1104" cy="942"/>
          </a:xfrm>
        </p:grpSpPr>
        <p:pic>
          <p:nvPicPr>
            <p:cNvPr id="168" name="Picture 3">
              <a:extLst>
                <a:ext uri="{FF2B5EF4-FFF2-40B4-BE49-F238E27FC236}">
                  <a16:creationId xmlns:a16="http://schemas.microsoft.com/office/drawing/2014/main" id="{E3C8ABF0-6C38-49AF-A9AE-B894C8D5FF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1070"/>
            <a:stretch>
              <a:fillRect/>
            </a:stretch>
          </p:blipFill>
          <p:spPr bwMode="auto">
            <a:xfrm>
              <a:off x="8231" y="11400"/>
              <a:ext cx="1098"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4">
              <a:extLst>
                <a:ext uri="{FF2B5EF4-FFF2-40B4-BE49-F238E27FC236}">
                  <a16:creationId xmlns:a16="http://schemas.microsoft.com/office/drawing/2014/main" id="{F2A20C9A-64C0-45CA-8A76-B09C4E617C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50847"/>
            <a:stretch>
              <a:fillRect/>
            </a:stretch>
          </p:blipFill>
          <p:spPr bwMode="auto">
            <a:xfrm>
              <a:off x="8232" y="10941"/>
              <a:ext cx="1103"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0" name="図 169">
            <a:extLst>
              <a:ext uri="{FF2B5EF4-FFF2-40B4-BE49-F238E27FC236}">
                <a16:creationId xmlns:a16="http://schemas.microsoft.com/office/drawing/2014/main" id="{9C00DAD7-443A-4DE6-9291-DF580A07EA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8238" y="5837799"/>
            <a:ext cx="458948" cy="458948"/>
          </a:xfrm>
          <a:prstGeom prst="rect">
            <a:avLst/>
          </a:prstGeom>
        </p:spPr>
      </p:pic>
      <p:pic>
        <p:nvPicPr>
          <p:cNvPr id="171" name="図 170">
            <a:extLst>
              <a:ext uri="{FF2B5EF4-FFF2-40B4-BE49-F238E27FC236}">
                <a16:creationId xmlns:a16="http://schemas.microsoft.com/office/drawing/2014/main" id="{2B7A5F95-1459-40BC-B2D4-19C85FC184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8238" y="3980173"/>
            <a:ext cx="458948" cy="458948"/>
          </a:xfrm>
          <a:prstGeom prst="rect">
            <a:avLst/>
          </a:prstGeom>
        </p:spPr>
      </p:pic>
      <p:pic>
        <p:nvPicPr>
          <p:cNvPr id="139" name="図 138">
            <a:extLst>
              <a:ext uri="{FF2B5EF4-FFF2-40B4-BE49-F238E27FC236}">
                <a16:creationId xmlns:a16="http://schemas.microsoft.com/office/drawing/2014/main" id="{DB105DAA-0E23-410D-B8F0-38DFFAF000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2781" y="3590487"/>
            <a:ext cx="1213846" cy="1180011"/>
          </a:xfrm>
          <a:prstGeom prst="rect">
            <a:avLst/>
          </a:prstGeom>
        </p:spPr>
      </p:pic>
      <p:grpSp>
        <p:nvGrpSpPr>
          <p:cNvPr id="137" name="Group 2">
            <a:extLst>
              <a:ext uri="{FF2B5EF4-FFF2-40B4-BE49-F238E27FC236}">
                <a16:creationId xmlns:a16="http://schemas.microsoft.com/office/drawing/2014/main" id="{6E18406D-168A-4690-AB90-9D3D118B6409}"/>
              </a:ext>
            </a:extLst>
          </p:cNvPr>
          <p:cNvGrpSpPr>
            <a:grpSpLocks/>
          </p:cNvGrpSpPr>
          <p:nvPr/>
        </p:nvGrpSpPr>
        <p:grpSpPr bwMode="auto">
          <a:xfrm>
            <a:off x="279533" y="4432184"/>
            <a:ext cx="502787" cy="428606"/>
            <a:chOff x="8231" y="10941"/>
            <a:chExt cx="1104" cy="942"/>
          </a:xfrm>
        </p:grpSpPr>
        <p:pic>
          <p:nvPicPr>
            <p:cNvPr id="1027" name="Picture 3">
              <a:extLst>
                <a:ext uri="{FF2B5EF4-FFF2-40B4-BE49-F238E27FC236}">
                  <a16:creationId xmlns:a16="http://schemas.microsoft.com/office/drawing/2014/main" id="{2469D20E-4ED1-40C1-8376-05D296AAD4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1070"/>
            <a:stretch>
              <a:fillRect/>
            </a:stretch>
          </p:blipFill>
          <p:spPr bwMode="auto">
            <a:xfrm>
              <a:off x="8231" y="11400"/>
              <a:ext cx="1098"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71E054C-32E8-44AF-AFED-0EA98377A3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50847"/>
            <a:stretch>
              <a:fillRect/>
            </a:stretch>
          </p:blipFill>
          <p:spPr bwMode="auto">
            <a:xfrm>
              <a:off x="8232" y="10941"/>
              <a:ext cx="1103"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96060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4601</TotalTime>
  <Pages>0</Pages>
  <Words>641</Words>
  <Characters>0</Characters>
  <Application>Microsoft Office PowerPoint</Application>
  <DocSecurity>0</DocSecurity>
  <PresentationFormat>ユーザー設定</PresentationFormat>
  <Lines>0</Lines>
  <Paragraphs>77</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GAGAGAGA FREE</vt:lpstr>
      <vt:lpstr>YDW バナナスリップplus plus</vt:lpstr>
      <vt:lpstr>Yu Gothic UI</vt:lpstr>
      <vt:lpstr>ヒラギノ角ゴ4</vt:lpstr>
      <vt:lpstr>ヒラギノ角ゴ5</vt:lpstr>
      <vt:lpstr>ヒラギノ角ゴ6</vt:lpstr>
      <vt:lpstr>ヒラギノ角ゴ8</vt:lpstr>
      <vt:lpstr>メイリオ</vt:lpstr>
      <vt:lpstr>小塚ゴシック Pro EL</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亮平 千々岩</cp:lastModifiedBy>
  <cp:revision>1465</cp:revision>
  <dcterms:created xsi:type="dcterms:W3CDTF">2015-08-26T04:11:00Z</dcterms:created>
  <dcterms:modified xsi:type="dcterms:W3CDTF">2024-12-24T13:51:08Z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